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1"/>
  </p:notesMasterIdLst>
  <p:handoutMasterIdLst>
    <p:handoutMasterId r:id="rId52"/>
  </p:handoutMasterIdLst>
  <p:sldIdLst>
    <p:sldId id="256" r:id="rId2"/>
    <p:sldId id="257" r:id="rId3"/>
    <p:sldId id="258" r:id="rId4"/>
    <p:sldId id="283" r:id="rId5"/>
    <p:sldId id="299" r:id="rId6"/>
    <p:sldId id="311" r:id="rId7"/>
    <p:sldId id="259" r:id="rId8"/>
    <p:sldId id="286" r:id="rId9"/>
    <p:sldId id="287" r:id="rId10"/>
    <p:sldId id="261" r:id="rId11"/>
    <p:sldId id="262" r:id="rId12"/>
    <p:sldId id="285" r:id="rId13"/>
    <p:sldId id="288" r:id="rId14"/>
    <p:sldId id="305" r:id="rId15"/>
    <p:sldId id="321" r:id="rId16"/>
    <p:sldId id="300" r:id="rId17"/>
    <p:sldId id="264" r:id="rId18"/>
    <p:sldId id="265" r:id="rId19"/>
    <p:sldId id="322" r:id="rId20"/>
    <p:sldId id="289" r:id="rId21"/>
    <p:sldId id="301" r:id="rId22"/>
    <p:sldId id="312" r:id="rId23"/>
    <p:sldId id="268" r:id="rId24"/>
    <p:sldId id="292" r:id="rId25"/>
    <p:sldId id="313" r:id="rId26"/>
    <p:sldId id="314" r:id="rId27"/>
    <p:sldId id="315" r:id="rId28"/>
    <p:sldId id="271" r:id="rId29"/>
    <p:sldId id="302" r:id="rId30"/>
    <p:sldId id="317" r:id="rId31"/>
    <p:sldId id="303" r:id="rId32"/>
    <p:sldId id="273" r:id="rId33"/>
    <p:sldId id="294" r:id="rId34"/>
    <p:sldId id="291" r:id="rId35"/>
    <p:sldId id="319" r:id="rId36"/>
    <p:sldId id="320" r:id="rId37"/>
    <p:sldId id="318" r:id="rId38"/>
    <p:sldId id="304" r:id="rId39"/>
    <p:sldId id="275" r:id="rId40"/>
    <p:sldId id="284" r:id="rId41"/>
    <p:sldId id="295" r:id="rId42"/>
    <p:sldId id="278" r:id="rId43"/>
    <p:sldId id="308" r:id="rId44"/>
    <p:sldId id="306" r:id="rId45"/>
    <p:sldId id="270" r:id="rId46"/>
    <p:sldId id="297" r:id="rId47"/>
    <p:sldId id="298" r:id="rId48"/>
    <p:sldId id="310" r:id="rId49"/>
    <p:sldId id="280" r:id="rId50"/>
  </p:sldIdLst>
  <p:sldSz cx="9144000" cy="6858000" type="screen4x3"/>
  <p:notesSz cx="6761163" cy="98821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92047" autoAdjust="0"/>
  </p:normalViewPr>
  <p:slideViewPr>
    <p:cSldViewPr>
      <p:cViewPr varScale="1">
        <p:scale>
          <a:sx n="105" d="100"/>
          <a:sy n="105"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18B35-B751-408E-B23C-C323C821784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5B812031-A204-4A92-B590-748743AA9E4E}">
      <dgm:prSet phldrT="[Текст]" custT="1"/>
      <dgm:spPr/>
      <dgm:t>
        <a:bodyPr/>
        <a:lstStyle/>
        <a:p>
          <a:r>
            <a:rPr lang="ru-RU" sz="2400" b="1" dirty="0">
              <a:solidFill>
                <a:srgbClr val="FF0000"/>
              </a:solidFill>
              <a:latin typeface="Times New Roman" panose="02020603050405020304" pitchFamily="18" charset="0"/>
              <a:cs typeface="Times New Roman" panose="02020603050405020304" pitchFamily="18" charset="0"/>
            </a:rPr>
            <a:t>Допуск к ГИА</a:t>
          </a:r>
        </a:p>
      </dgm:t>
    </dgm:pt>
    <dgm:pt modelId="{227EBDC1-E621-48E5-BAC7-79949B174F13}" type="parTrans" cxnId="{098FA6CD-9671-4D06-B091-B0BD96D8EAE2}">
      <dgm:prSet/>
      <dgm:spPr/>
      <dgm:t>
        <a:bodyPr/>
        <a:lstStyle/>
        <a:p>
          <a:endParaRPr lang="ru-RU"/>
        </a:p>
      </dgm:t>
    </dgm:pt>
    <dgm:pt modelId="{8485A935-DBE3-48AF-A71C-1AAB1250C9F6}" type="sibTrans" cxnId="{098FA6CD-9671-4D06-B091-B0BD96D8EAE2}">
      <dgm:prSet/>
      <dgm:spPr/>
      <dgm:t>
        <a:bodyPr/>
        <a:lstStyle/>
        <a:p>
          <a:endParaRPr lang="ru-RU"/>
        </a:p>
      </dgm:t>
    </dgm:pt>
    <dgm:pt modelId="{08E14086-8C19-4CE7-A0FC-4D8E03852360}">
      <dgm:prSet phldrT="[Текст]" custT="1"/>
      <dgm:spPr/>
      <dgm:t>
        <a:bodyPr/>
        <a:lstStyle/>
        <a:p>
          <a:r>
            <a:rPr lang="ru-RU" sz="1800" dirty="0">
              <a:latin typeface="Times New Roman" panose="02020603050405020304" pitchFamily="18" charset="0"/>
              <a:cs typeface="Times New Roman" panose="02020603050405020304" pitchFamily="18" charset="0"/>
            </a:rPr>
            <a:t>Итоговое сочинение (изложение) </a:t>
          </a:r>
          <a:r>
            <a:rPr lang="ru-RU" sz="1800" dirty="0">
              <a:solidFill>
                <a:srgbClr val="FF0000"/>
              </a:solidFill>
              <a:latin typeface="Times New Roman" panose="02020603050405020304" pitchFamily="18" charset="0"/>
              <a:cs typeface="Times New Roman" panose="02020603050405020304" pitchFamily="18" charset="0"/>
            </a:rPr>
            <a:t>(зачёт)</a:t>
          </a:r>
        </a:p>
      </dgm:t>
    </dgm:pt>
    <dgm:pt modelId="{EF5EDAD4-13F2-476F-9FD9-D89428D75A91}" type="parTrans" cxnId="{B57E47BF-591D-4EED-9D47-5C8E46768974}">
      <dgm:prSet/>
      <dgm:spPr/>
      <dgm:t>
        <a:bodyPr/>
        <a:lstStyle/>
        <a:p>
          <a:endParaRPr lang="ru-RU"/>
        </a:p>
      </dgm:t>
    </dgm:pt>
    <dgm:pt modelId="{498906DD-DE00-4D02-B48C-5B58086AA827}" type="sibTrans" cxnId="{B57E47BF-591D-4EED-9D47-5C8E46768974}">
      <dgm:prSet/>
      <dgm:spPr/>
      <dgm:t>
        <a:bodyPr/>
        <a:lstStyle/>
        <a:p>
          <a:endParaRPr lang="ru-RU"/>
        </a:p>
      </dgm:t>
    </dgm:pt>
    <dgm:pt modelId="{4BD1CBA3-890B-4A80-A9A4-91D74A94BED9}">
      <dgm:prSet phldrT="[Текст]"/>
      <dgm:spPr/>
      <dgm:t>
        <a:bodyPr/>
        <a:lstStyle/>
        <a:p>
          <a:endParaRPr lang="ru-RU" dirty="0"/>
        </a:p>
      </dgm:t>
    </dgm:pt>
    <dgm:pt modelId="{DF267648-1660-40E0-A5D4-0445F96F3FA8}" type="parTrans" cxnId="{1969364F-C711-4716-8B79-D00774A59D0C}">
      <dgm:prSet/>
      <dgm:spPr/>
      <dgm:t>
        <a:bodyPr/>
        <a:lstStyle/>
        <a:p>
          <a:endParaRPr lang="ru-RU"/>
        </a:p>
      </dgm:t>
    </dgm:pt>
    <dgm:pt modelId="{4E779AB3-CE52-4DF0-B0D0-8BFD9A810D51}" type="sibTrans" cxnId="{1969364F-C711-4716-8B79-D00774A59D0C}">
      <dgm:prSet/>
      <dgm:spPr/>
      <dgm:t>
        <a:bodyPr/>
        <a:lstStyle/>
        <a:p>
          <a:endParaRPr lang="ru-RU"/>
        </a:p>
      </dgm:t>
    </dgm:pt>
    <dgm:pt modelId="{0B885467-24B6-4A5F-BEB2-B6E2E12D2541}">
      <dgm:prSet phldrT="[Текст]" custT="1"/>
      <dgm:spPr/>
      <dgm:t>
        <a:bodyPr/>
        <a:lstStyle/>
        <a:p>
          <a:r>
            <a:rPr lang="ru-RU" sz="4800" dirty="0">
              <a:latin typeface="Times New Roman" panose="02020603050405020304" pitchFamily="18" charset="0"/>
              <a:cs typeface="Times New Roman" panose="02020603050405020304" pitchFamily="18" charset="0"/>
            </a:rPr>
            <a:t>ЕГЭ</a:t>
          </a:r>
        </a:p>
      </dgm:t>
    </dgm:pt>
    <dgm:pt modelId="{90FCC784-6A9D-402B-8FB3-929089EE6A57}" type="parTrans" cxnId="{965B97B0-420F-4924-8180-9C959663E477}">
      <dgm:prSet/>
      <dgm:spPr/>
      <dgm:t>
        <a:bodyPr/>
        <a:lstStyle/>
        <a:p>
          <a:endParaRPr lang="ru-RU"/>
        </a:p>
      </dgm:t>
    </dgm:pt>
    <dgm:pt modelId="{25F9ED76-7804-4A69-A35B-BE057AA7C3FD}" type="sibTrans" cxnId="{965B97B0-420F-4924-8180-9C959663E477}">
      <dgm:prSet/>
      <dgm:spPr/>
      <dgm:t>
        <a:bodyPr/>
        <a:lstStyle/>
        <a:p>
          <a:endParaRPr lang="ru-RU"/>
        </a:p>
      </dgm:t>
    </dgm:pt>
    <dgm:pt modelId="{2FC9DDAB-F093-49EF-BFA3-3E7BD2A76E0F}">
      <dgm:prSet phldrT="[Текст]" custT="1"/>
      <dgm:spPr/>
      <dgm:t>
        <a:bodyPr/>
        <a:lstStyle/>
        <a:p>
          <a:pPr algn="ctr"/>
          <a:r>
            <a:rPr lang="ru-RU" sz="2000" dirty="0">
              <a:latin typeface="Times New Roman" panose="02020603050405020304" pitchFamily="18" charset="0"/>
              <a:cs typeface="Times New Roman" panose="02020603050405020304" pitchFamily="18" charset="0"/>
            </a:rPr>
            <a:t>Успешная сдача обязательных предметов</a:t>
          </a:r>
        </a:p>
      </dgm:t>
    </dgm:pt>
    <dgm:pt modelId="{00F06929-33B2-4D6A-A9CB-68E32F473E94}" type="parTrans" cxnId="{600DF92F-6320-4F73-83A2-3577A2E940B1}">
      <dgm:prSet/>
      <dgm:spPr/>
      <dgm:t>
        <a:bodyPr/>
        <a:lstStyle/>
        <a:p>
          <a:endParaRPr lang="ru-RU"/>
        </a:p>
      </dgm:t>
    </dgm:pt>
    <dgm:pt modelId="{68371D41-991A-495C-B139-DEEDC89DB47F}" type="sibTrans" cxnId="{600DF92F-6320-4F73-83A2-3577A2E940B1}">
      <dgm:prSet/>
      <dgm:spPr/>
      <dgm:t>
        <a:bodyPr/>
        <a:lstStyle/>
        <a:p>
          <a:endParaRPr lang="ru-RU"/>
        </a:p>
      </dgm:t>
    </dgm:pt>
    <dgm:pt modelId="{94D9D8B2-0AF6-4195-B433-D42D74C43A8A}">
      <dgm:prSet phldrT="[Текст]" custT="1"/>
      <dgm:spPr/>
      <dgm:t>
        <a:bodyPr/>
        <a:lstStyle/>
        <a:p>
          <a:r>
            <a:rPr lang="ru-RU" sz="3200" b="1" dirty="0">
              <a:solidFill>
                <a:srgbClr val="FF0000"/>
              </a:solidFill>
              <a:latin typeface="Times New Roman" panose="02020603050405020304" pitchFamily="18" charset="0"/>
              <a:cs typeface="Times New Roman" panose="02020603050405020304" pitchFamily="18" charset="0"/>
            </a:rPr>
            <a:t>АТТЕСТАТ О СРЕДНЕМ ОБЩЕМ ОБРАЗОВАНИИ</a:t>
          </a:r>
        </a:p>
      </dgm:t>
    </dgm:pt>
    <dgm:pt modelId="{B2586BB8-B91A-4B52-8044-3D7C02417E59}" type="parTrans" cxnId="{384DB612-4D86-48EF-80AC-04525C2257C6}">
      <dgm:prSet/>
      <dgm:spPr/>
      <dgm:t>
        <a:bodyPr/>
        <a:lstStyle/>
        <a:p>
          <a:endParaRPr lang="ru-RU"/>
        </a:p>
      </dgm:t>
    </dgm:pt>
    <dgm:pt modelId="{D981E3B9-1AE9-48EB-93EB-B10683E1163B}" type="sibTrans" cxnId="{384DB612-4D86-48EF-80AC-04525C2257C6}">
      <dgm:prSet/>
      <dgm:spPr/>
      <dgm:t>
        <a:bodyPr/>
        <a:lstStyle/>
        <a:p>
          <a:endParaRPr lang="ru-RU"/>
        </a:p>
      </dgm:t>
    </dgm:pt>
    <dgm:pt modelId="{43CB0C23-403B-4E2B-94AE-4064255B8363}" type="pres">
      <dgm:prSet presAssocID="{2D618B35-B751-408E-B23C-C323C8217849}" presName="Name0" presStyleCnt="0">
        <dgm:presLayoutVars>
          <dgm:dir/>
          <dgm:animLvl val="lvl"/>
          <dgm:resizeHandles val="exact"/>
        </dgm:presLayoutVars>
      </dgm:prSet>
      <dgm:spPr/>
    </dgm:pt>
    <dgm:pt modelId="{564CA495-FD4E-468A-A170-34C8E9917150}" type="pres">
      <dgm:prSet presAssocID="{94D9D8B2-0AF6-4195-B433-D42D74C43A8A}" presName="boxAndChildren" presStyleCnt="0"/>
      <dgm:spPr/>
    </dgm:pt>
    <dgm:pt modelId="{49F1D4BD-596F-4D76-954C-DF051D3845EE}" type="pres">
      <dgm:prSet presAssocID="{94D9D8B2-0AF6-4195-B433-D42D74C43A8A}" presName="parentTextBox" presStyleLbl="node1" presStyleIdx="0" presStyleCnt="3"/>
      <dgm:spPr/>
    </dgm:pt>
    <dgm:pt modelId="{E0081892-50CD-452C-88AC-F4321A25D3E5}" type="pres">
      <dgm:prSet presAssocID="{25F9ED76-7804-4A69-A35B-BE057AA7C3FD}" presName="sp" presStyleCnt="0"/>
      <dgm:spPr/>
    </dgm:pt>
    <dgm:pt modelId="{AA0708FA-4F81-4A8B-8220-3C4C64721A4F}" type="pres">
      <dgm:prSet presAssocID="{0B885467-24B6-4A5F-BEB2-B6E2E12D2541}" presName="arrowAndChildren" presStyleCnt="0"/>
      <dgm:spPr/>
    </dgm:pt>
    <dgm:pt modelId="{3A6B4E53-CC7A-41DC-9370-AADF4FAF56BA}" type="pres">
      <dgm:prSet presAssocID="{0B885467-24B6-4A5F-BEB2-B6E2E12D2541}" presName="parentTextArrow" presStyleLbl="node1" presStyleIdx="0" presStyleCnt="3"/>
      <dgm:spPr/>
    </dgm:pt>
    <dgm:pt modelId="{C5B3FB25-037F-4ECD-B164-7A8B6470120B}" type="pres">
      <dgm:prSet presAssocID="{0B885467-24B6-4A5F-BEB2-B6E2E12D2541}" presName="arrow" presStyleLbl="node1" presStyleIdx="1" presStyleCnt="3"/>
      <dgm:spPr/>
    </dgm:pt>
    <dgm:pt modelId="{4EDF7185-0134-4D5F-9909-E725383DE868}" type="pres">
      <dgm:prSet presAssocID="{0B885467-24B6-4A5F-BEB2-B6E2E12D2541}" presName="descendantArrow" presStyleCnt="0"/>
      <dgm:spPr/>
    </dgm:pt>
    <dgm:pt modelId="{82AF0D34-0603-42B9-A3F3-3009FBDE84F2}" type="pres">
      <dgm:prSet presAssocID="{2FC9DDAB-F093-49EF-BFA3-3E7BD2A76E0F}" presName="childTextArrow" presStyleLbl="fgAccFollowNode1" presStyleIdx="0" presStyleCnt="3">
        <dgm:presLayoutVars>
          <dgm:bulletEnabled val="1"/>
        </dgm:presLayoutVars>
      </dgm:prSet>
      <dgm:spPr/>
    </dgm:pt>
    <dgm:pt modelId="{AA6B5C4B-AF7A-4AE6-913C-7D18C7A6CD72}" type="pres">
      <dgm:prSet presAssocID="{8485A935-DBE3-48AF-A71C-1AAB1250C9F6}" presName="sp" presStyleCnt="0"/>
      <dgm:spPr/>
    </dgm:pt>
    <dgm:pt modelId="{7FB775EA-D3FF-492E-8FA7-E9E119924DB6}" type="pres">
      <dgm:prSet presAssocID="{5B812031-A204-4A92-B590-748743AA9E4E}" presName="arrowAndChildren" presStyleCnt="0"/>
      <dgm:spPr/>
    </dgm:pt>
    <dgm:pt modelId="{88F1B0FB-EF79-410E-BD7F-9C44E47C0777}" type="pres">
      <dgm:prSet presAssocID="{5B812031-A204-4A92-B590-748743AA9E4E}" presName="parentTextArrow" presStyleLbl="node1" presStyleIdx="1" presStyleCnt="3"/>
      <dgm:spPr/>
    </dgm:pt>
    <dgm:pt modelId="{81019E63-2635-4238-9503-F343DCE0D97A}" type="pres">
      <dgm:prSet presAssocID="{5B812031-A204-4A92-B590-748743AA9E4E}" presName="arrow" presStyleLbl="node1" presStyleIdx="2" presStyleCnt="3" custLinFactNeighborX="5851" custLinFactNeighborY="-51632"/>
      <dgm:spPr/>
    </dgm:pt>
    <dgm:pt modelId="{FE40BD1A-772C-495E-84DF-7096C75EFFBE}" type="pres">
      <dgm:prSet presAssocID="{5B812031-A204-4A92-B590-748743AA9E4E}" presName="descendantArrow" presStyleCnt="0"/>
      <dgm:spPr/>
    </dgm:pt>
    <dgm:pt modelId="{CA1A7A8B-A771-49A3-8105-FBE81C10EBB8}" type="pres">
      <dgm:prSet presAssocID="{08E14086-8C19-4CE7-A0FC-4D8E03852360}" presName="childTextArrow" presStyleLbl="fgAccFollowNode1" presStyleIdx="1" presStyleCnt="3">
        <dgm:presLayoutVars>
          <dgm:bulletEnabled val="1"/>
        </dgm:presLayoutVars>
      </dgm:prSet>
      <dgm:spPr/>
    </dgm:pt>
    <dgm:pt modelId="{1233FF6B-3E5F-4811-AA22-92E1CAD8B730}" type="pres">
      <dgm:prSet presAssocID="{4BD1CBA3-890B-4A80-A9A4-91D74A94BED9}" presName="childTextArrow" presStyleLbl="fgAccFollowNode1" presStyleIdx="2" presStyleCnt="3">
        <dgm:presLayoutVars>
          <dgm:bulletEnabled val="1"/>
        </dgm:presLayoutVars>
      </dgm:prSet>
      <dgm:spPr/>
    </dgm:pt>
  </dgm:ptLst>
  <dgm:cxnLst>
    <dgm:cxn modelId="{33288110-5446-40C2-84D6-FF5E8CB005C9}" type="presOf" srcId="{2FC9DDAB-F093-49EF-BFA3-3E7BD2A76E0F}" destId="{82AF0D34-0603-42B9-A3F3-3009FBDE84F2}" srcOrd="0" destOrd="0" presId="urn:microsoft.com/office/officeart/2005/8/layout/process4"/>
    <dgm:cxn modelId="{384DB612-4D86-48EF-80AC-04525C2257C6}" srcId="{2D618B35-B751-408E-B23C-C323C8217849}" destId="{94D9D8B2-0AF6-4195-B433-D42D74C43A8A}" srcOrd="2" destOrd="0" parTransId="{B2586BB8-B91A-4B52-8044-3D7C02417E59}" sibTransId="{D981E3B9-1AE9-48EB-93EB-B10683E1163B}"/>
    <dgm:cxn modelId="{E4E52629-B080-4796-8444-A158EDC1CB74}" type="presOf" srcId="{2D618B35-B751-408E-B23C-C323C8217849}" destId="{43CB0C23-403B-4E2B-94AE-4064255B8363}" srcOrd="0" destOrd="0" presId="urn:microsoft.com/office/officeart/2005/8/layout/process4"/>
    <dgm:cxn modelId="{600DF92F-6320-4F73-83A2-3577A2E940B1}" srcId="{0B885467-24B6-4A5F-BEB2-B6E2E12D2541}" destId="{2FC9DDAB-F093-49EF-BFA3-3E7BD2A76E0F}" srcOrd="0" destOrd="0" parTransId="{00F06929-33B2-4D6A-A9CB-68E32F473E94}" sibTransId="{68371D41-991A-495C-B139-DEEDC89DB47F}"/>
    <dgm:cxn modelId="{0C473667-5E38-427D-A569-CBA2EC174F0A}" type="presOf" srcId="{08E14086-8C19-4CE7-A0FC-4D8E03852360}" destId="{CA1A7A8B-A771-49A3-8105-FBE81C10EBB8}" srcOrd="0" destOrd="0" presId="urn:microsoft.com/office/officeart/2005/8/layout/process4"/>
    <dgm:cxn modelId="{C154E14E-2F12-4050-B513-F98C9A1C036C}" type="presOf" srcId="{94D9D8B2-0AF6-4195-B433-D42D74C43A8A}" destId="{49F1D4BD-596F-4D76-954C-DF051D3845EE}" srcOrd="0" destOrd="0" presId="urn:microsoft.com/office/officeart/2005/8/layout/process4"/>
    <dgm:cxn modelId="{1969364F-C711-4716-8B79-D00774A59D0C}" srcId="{5B812031-A204-4A92-B590-748743AA9E4E}" destId="{4BD1CBA3-890B-4A80-A9A4-91D74A94BED9}" srcOrd="1" destOrd="0" parTransId="{DF267648-1660-40E0-A5D4-0445F96F3FA8}" sibTransId="{4E779AB3-CE52-4DF0-B0D0-8BFD9A810D51}"/>
    <dgm:cxn modelId="{BABF0087-F8E3-4E3E-8BAE-B4C6BCDAE6E9}" type="presOf" srcId="{0B885467-24B6-4A5F-BEB2-B6E2E12D2541}" destId="{3A6B4E53-CC7A-41DC-9370-AADF4FAF56BA}" srcOrd="0" destOrd="0" presId="urn:microsoft.com/office/officeart/2005/8/layout/process4"/>
    <dgm:cxn modelId="{BD874099-6CD9-41FE-81F3-D926EECE9A01}" type="presOf" srcId="{5B812031-A204-4A92-B590-748743AA9E4E}" destId="{88F1B0FB-EF79-410E-BD7F-9C44E47C0777}" srcOrd="0" destOrd="0" presId="urn:microsoft.com/office/officeart/2005/8/layout/process4"/>
    <dgm:cxn modelId="{CC9BB3AF-2DFD-4C1B-9643-7284CC15D59C}" type="presOf" srcId="{5B812031-A204-4A92-B590-748743AA9E4E}" destId="{81019E63-2635-4238-9503-F343DCE0D97A}" srcOrd="1" destOrd="0" presId="urn:microsoft.com/office/officeart/2005/8/layout/process4"/>
    <dgm:cxn modelId="{965B97B0-420F-4924-8180-9C959663E477}" srcId="{2D618B35-B751-408E-B23C-C323C8217849}" destId="{0B885467-24B6-4A5F-BEB2-B6E2E12D2541}" srcOrd="1" destOrd="0" parTransId="{90FCC784-6A9D-402B-8FB3-929089EE6A57}" sibTransId="{25F9ED76-7804-4A69-A35B-BE057AA7C3FD}"/>
    <dgm:cxn modelId="{B57E47BF-591D-4EED-9D47-5C8E46768974}" srcId="{5B812031-A204-4A92-B590-748743AA9E4E}" destId="{08E14086-8C19-4CE7-A0FC-4D8E03852360}" srcOrd="0" destOrd="0" parTransId="{EF5EDAD4-13F2-476F-9FD9-D89428D75A91}" sibTransId="{498906DD-DE00-4D02-B48C-5B58086AA827}"/>
    <dgm:cxn modelId="{53A3CBC5-4553-42B6-BBDA-3DE35A064066}" type="presOf" srcId="{4BD1CBA3-890B-4A80-A9A4-91D74A94BED9}" destId="{1233FF6B-3E5F-4811-AA22-92E1CAD8B730}" srcOrd="0" destOrd="0" presId="urn:microsoft.com/office/officeart/2005/8/layout/process4"/>
    <dgm:cxn modelId="{098FA6CD-9671-4D06-B091-B0BD96D8EAE2}" srcId="{2D618B35-B751-408E-B23C-C323C8217849}" destId="{5B812031-A204-4A92-B590-748743AA9E4E}" srcOrd="0" destOrd="0" parTransId="{227EBDC1-E621-48E5-BAC7-79949B174F13}" sibTransId="{8485A935-DBE3-48AF-A71C-1AAB1250C9F6}"/>
    <dgm:cxn modelId="{9971D5FA-1530-4098-A59F-B558F197ED66}" type="presOf" srcId="{0B885467-24B6-4A5F-BEB2-B6E2E12D2541}" destId="{C5B3FB25-037F-4ECD-B164-7A8B6470120B}" srcOrd="1" destOrd="0" presId="urn:microsoft.com/office/officeart/2005/8/layout/process4"/>
    <dgm:cxn modelId="{3B37AD7A-AF85-4D0A-993B-786867A32CB8}" type="presParOf" srcId="{43CB0C23-403B-4E2B-94AE-4064255B8363}" destId="{564CA495-FD4E-468A-A170-34C8E9917150}" srcOrd="0" destOrd="0" presId="urn:microsoft.com/office/officeart/2005/8/layout/process4"/>
    <dgm:cxn modelId="{95325F87-38A1-4317-B792-21441334343F}" type="presParOf" srcId="{564CA495-FD4E-468A-A170-34C8E9917150}" destId="{49F1D4BD-596F-4D76-954C-DF051D3845EE}" srcOrd="0" destOrd="0" presId="urn:microsoft.com/office/officeart/2005/8/layout/process4"/>
    <dgm:cxn modelId="{EEC36318-B8C1-4BF2-AD9A-7E70BCA59586}" type="presParOf" srcId="{43CB0C23-403B-4E2B-94AE-4064255B8363}" destId="{E0081892-50CD-452C-88AC-F4321A25D3E5}" srcOrd="1" destOrd="0" presId="urn:microsoft.com/office/officeart/2005/8/layout/process4"/>
    <dgm:cxn modelId="{973C63E4-B585-47EE-8FF1-756F8F94BA39}" type="presParOf" srcId="{43CB0C23-403B-4E2B-94AE-4064255B8363}" destId="{AA0708FA-4F81-4A8B-8220-3C4C64721A4F}" srcOrd="2" destOrd="0" presId="urn:microsoft.com/office/officeart/2005/8/layout/process4"/>
    <dgm:cxn modelId="{4C2CD316-0D1A-461F-AD9B-7ED9D638C1AD}" type="presParOf" srcId="{AA0708FA-4F81-4A8B-8220-3C4C64721A4F}" destId="{3A6B4E53-CC7A-41DC-9370-AADF4FAF56BA}" srcOrd="0" destOrd="0" presId="urn:microsoft.com/office/officeart/2005/8/layout/process4"/>
    <dgm:cxn modelId="{537B73F6-5A58-4EC5-8715-CDE65BCCB194}" type="presParOf" srcId="{AA0708FA-4F81-4A8B-8220-3C4C64721A4F}" destId="{C5B3FB25-037F-4ECD-B164-7A8B6470120B}" srcOrd="1" destOrd="0" presId="urn:microsoft.com/office/officeart/2005/8/layout/process4"/>
    <dgm:cxn modelId="{D310D43F-1BBE-46C5-9BF8-011DF824801C}" type="presParOf" srcId="{AA0708FA-4F81-4A8B-8220-3C4C64721A4F}" destId="{4EDF7185-0134-4D5F-9909-E725383DE868}" srcOrd="2" destOrd="0" presId="urn:microsoft.com/office/officeart/2005/8/layout/process4"/>
    <dgm:cxn modelId="{CCF318BC-9C85-41FC-A30B-BB4859DE395D}" type="presParOf" srcId="{4EDF7185-0134-4D5F-9909-E725383DE868}" destId="{82AF0D34-0603-42B9-A3F3-3009FBDE84F2}" srcOrd="0" destOrd="0" presId="urn:microsoft.com/office/officeart/2005/8/layout/process4"/>
    <dgm:cxn modelId="{DD7384D8-CBBA-4974-A040-F03731BD3456}" type="presParOf" srcId="{43CB0C23-403B-4E2B-94AE-4064255B8363}" destId="{AA6B5C4B-AF7A-4AE6-913C-7D18C7A6CD72}" srcOrd="3" destOrd="0" presId="urn:microsoft.com/office/officeart/2005/8/layout/process4"/>
    <dgm:cxn modelId="{9769CF3E-DD8E-4B38-AE06-F89D4EA96BC7}" type="presParOf" srcId="{43CB0C23-403B-4E2B-94AE-4064255B8363}" destId="{7FB775EA-D3FF-492E-8FA7-E9E119924DB6}" srcOrd="4" destOrd="0" presId="urn:microsoft.com/office/officeart/2005/8/layout/process4"/>
    <dgm:cxn modelId="{7536FBBE-D902-45A4-8298-30069D2FA9C1}" type="presParOf" srcId="{7FB775EA-D3FF-492E-8FA7-E9E119924DB6}" destId="{88F1B0FB-EF79-410E-BD7F-9C44E47C0777}" srcOrd="0" destOrd="0" presId="urn:microsoft.com/office/officeart/2005/8/layout/process4"/>
    <dgm:cxn modelId="{C10B7C52-315D-4CED-896F-D4039F934CA6}" type="presParOf" srcId="{7FB775EA-D3FF-492E-8FA7-E9E119924DB6}" destId="{81019E63-2635-4238-9503-F343DCE0D97A}" srcOrd="1" destOrd="0" presId="urn:microsoft.com/office/officeart/2005/8/layout/process4"/>
    <dgm:cxn modelId="{0633CBC3-3375-492B-8643-CF3DEC2A63A3}" type="presParOf" srcId="{7FB775EA-D3FF-492E-8FA7-E9E119924DB6}" destId="{FE40BD1A-772C-495E-84DF-7096C75EFFBE}" srcOrd="2" destOrd="0" presId="urn:microsoft.com/office/officeart/2005/8/layout/process4"/>
    <dgm:cxn modelId="{B3C163B0-24EA-4888-AD42-DF6D35484C85}" type="presParOf" srcId="{FE40BD1A-772C-495E-84DF-7096C75EFFBE}" destId="{CA1A7A8B-A771-49A3-8105-FBE81C10EBB8}" srcOrd="0" destOrd="0" presId="urn:microsoft.com/office/officeart/2005/8/layout/process4"/>
    <dgm:cxn modelId="{3ACE082C-228C-49D6-95A3-0CC8909D6982}" type="presParOf" srcId="{FE40BD1A-772C-495E-84DF-7096C75EFFBE}" destId="{1233FF6B-3E5F-4811-AA22-92E1CAD8B730}"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1D4BD-596F-4D76-954C-DF051D3845EE}">
      <dsp:nvSpPr>
        <dsp:cNvPr id="0" name=""/>
        <dsp:cNvSpPr/>
      </dsp:nvSpPr>
      <dsp:spPr>
        <a:xfrm>
          <a:off x="0" y="3814052"/>
          <a:ext cx="5374178" cy="12518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ru-RU" sz="3200" b="1" kern="1200" dirty="0">
              <a:solidFill>
                <a:srgbClr val="FF0000"/>
              </a:solidFill>
              <a:latin typeface="Times New Roman" panose="02020603050405020304" pitchFamily="18" charset="0"/>
              <a:cs typeface="Times New Roman" panose="02020603050405020304" pitchFamily="18" charset="0"/>
            </a:rPr>
            <a:t>АТТЕСТАТ О СРЕДНЕМ ОБЩЕМ ОБРАЗОВАНИИ</a:t>
          </a:r>
        </a:p>
      </dsp:txBody>
      <dsp:txXfrm>
        <a:off x="0" y="3814052"/>
        <a:ext cx="5374178" cy="1251857"/>
      </dsp:txXfrm>
    </dsp:sp>
    <dsp:sp modelId="{C5B3FB25-037F-4ECD-B164-7A8B6470120B}">
      <dsp:nvSpPr>
        <dsp:cNvPr id="0" name=""/>
        <dsp:cNvSpPr/>
      </dsp:nvSpPr>
      <dsp:spPr>
        <a:xfrm rot="10800000">
          <a:off x="0" y="1907473"/>
          <a:ext cx="5374178" cy="192535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ru-RU" sz="4800" kern="1200" dirty="0">
              <a:latin typeface="Times New Roman" panose="02020603050405020304" pitchFamily="18" charset="0"/>
              <a:cs typeface="Times New Roman" panose="02020603050405020304" pitchFamily="18" charset="0"/>
            </a:rPr>
            <a:t>ЕГЭ</a:t>
          </a:r>
        </a:p>
      </dsp:txBody>
      <dsp:txXfrm rot="-10800000">
        <a:off x="0" y="1907473"/>
        <a:ext cx="5374178" cy="675800"/>
      </dsp:txXfrm>
    </dsp:sp>
    <dsp:sp modelId="{82AF0D34-0603-42B9-A3F3-3009FBDE84F2}">
      <dsp:nvSpPr>
        <dsp:cNvPr id="0" name=""/>
        <dsp:cNvSpPr/>
      </dsp:nvSpPr>
      <dsp:spPr>
        <a:xfrm>
          <a:off x="0" y="2583273"/>
          <a:ext cx="5374178" cy="57568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Успешная сдача обязательных предметов</a:t>
          </a:r>
        </a:p>
      </dsp:txBody>
      <dsp:txXfrm>
        <a:off x="0" y="2583273"/>
        <a:ext cx="5374178" cy="575681"/>
      </dsp:txXfrm>
    </dsp:sp>
    <dsp:sp modelId="{81019E63-2635-4238-9503-F343DCE0D97A}">
      <dsp:nvSpPr>
        <dsp:cNvPr id="0" name=""/>
        <dsp:cNvSpPr/>
      </dsp:nvSpPr>
      <dsp:spPr>
        <a:xfrm rot="10800000">
          <a:off x="0" y="0"/>
          <a:ext cx="5374178" cy="192535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b="1" kern="1200" dirty="0">
              <a:solidFill>
                <a:srgbClr val="FF0000"/>
              </a:solidFill>
              <a:latin typeface="Times New Roman" panose="02020603050405020304" pitchFamily="18" charset="0"/>
              <a:cs typeface="Times New Roman" panose="02020603050405020304" pitchFamily="18" charset="0"/>
            </a:rPr>
            <a:t>Допуск к ГИА</a:t>
          </a:r>
        </a:p>
      </dsp:txBody>
      <dsp:txXfrm rot="-10800000">
        <a:off x="0" y="0"/>
        <a:ext cx="5374178" cy="675800"/>
      </dsp:txXfrm>
    </dsp:sp>
    <dsp:sp modelId="{CA1A7A8B-A771-49A3-8105-FBE81C10EBB8}">
      <dsp:nvSpPr>
        <dsp:cNvPr id="0" name=""/>
        <dsp:cNvSpPr/>
      </dsp:nvSpPr>
      <dsp:spPr>
        <a:xfrm>
          <a:off x="0" y="676695"/>
          <a:ext cx="2687089" cy="57568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Times New Roman" panose="02020603050405020304" pitchFamily="18" charset="0"/>
              <a:cs typeface="Times New Roman" panose="02020603050405020304" pitchFamily="18" charset="0"/>
            </a:rPr>
            <a:t>Итоговое сочинение (изложение) </a:t>
          </a:r>
          <a:r>
            <a:rPr lang="ru-RU" sz="1800" kern="1200" dirty="0">
              <a:solidFill>
                <a:srgbClr val="FF0000"/>
              </a:solidFill>
              <a:latin typeface="Times New Roman" panose="02020603050405020304" pitchFamily="18" charset="0"/>
              <a:cs typeface="Times New Roman" panose="02020603050405020304" pitchFamily="18" charset="0"/>
            </a:rPr>
            <a:t>(зачёт)</a:t>
          </a:r>
        </a:p>
      </dsp:txBody>
      <dsp:txXfrm>
        <a:off x="0" y="676695"/>
        <a:ext cx="2687089" cy="575681"/>
      </dsp:txXfrm>
    </dsp:sp>
    <dsp:sp modelId="{1233FF6B-3E5F-4811-AA22-92E1CAD8B730}">
      <dsp:nvSpPr>
        <dsp:cNvPr id="0" name=""/>
        <dsp:cNvSpPr/>
      </dsp:nvSpPr>
      <dsp:spPr>
        <a:xfrm>
          <a:off x="2687089" y="676695"/>
          <a:ext cx="2687089" cy="57568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46990" rIns="263144" bIns="46990" numCol="1" spcCol="1270" anchor="ctr" anchorCtr="0">
          <a:noAutofit/>
        </a:bodyPr>
        <a:lstStyle/>
        <a:p>
          <a:pPr marL="0" lvl="0" indent="0" algn="ctr" defTabSz="1644650">
            <a:lnSpc>
              <a:spcPct val="90000"/>
            </a:lnSpc>
            <a:spcBef>
              <a:spcPct val="0"/>
            </a:spcBef>
            <a:spcAft>
              <a:spcPct val="35000"/>
            </a:spcAft>
            <a:buNone/>
          </a:pPr>
          <a:endParaRPr lang="ru-RU" sz="3700" kern="1200" dirty="0"/>
        </a:p>
      </dsp:txBody>
      <dsp:txXfrm>
        <a:off x="2687089" y="676695"/>
        <a:ext cx="2687089" cy="5756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410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29761" y="0"/>
            <a:ext cx="2929837" cy="494109"/>
          </a:xfrm>
          <a:prstGeom prst="rect">
            <a:avLst/>
          </a:prstGeom>
        </p:spPr>
        <p:txBody>
          <a:bodyPr vert="horz" lIns="91440" tIns="45720" rIns="91440" bIns="45720" rtlCol="0"/>
          <a:lstStyle>
            <a:lvl1pPr algn="r">
              <a:defRPr sz="1200"/>
            </a:lvl1pPr>
          </a:lstStyle>
          <a:p>
            <a:fld id="{5EE4D1FC-DC41-49A4-8120-34DEECD65178}" type="datetimeFigureOut">
              <a:rPr lang="ru-RU" smtClean="0"/>
              <a:t>07.11.2025</a:t>
            </a:fld>
            <a:endParaRPr lang="ru-RU"/>
          </a:p>
        </p:txBody>
      </p:sp>
      <p:sp>
        <p:nvSpPr>
          <p:cNvPr id="4" name="Нижний колонтитул 3"/>
          <p:cNvSpPr>
            <a:spLocks noGrp="1"/>
          </p:cNvSpPr>
          <p:nvPr>
            <p:ph type="ftr" sz="quarter" idx="2"/>
          </p:nvPr>
        </p:nvSpPr>
        <p:spPr>
          <a:xfrm>
            <a:off x="0" y="9386364"/>
            <a:ext cx="2929837" cy="494109"/>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29761" y="9386364"/>
            <a:ext cx="2929837" cy="494109"/>
          </a:xfrm>
          <a:prstGeom prst="rect">
            <a:avLst/>
          </a:prstGeom>
        </p:spPr>
        <p:txBody>
          <a:bodyPr vert="horz" lIns="91440" tIns="45720" rIns="91440" bIns="45720" rtlCol="0" anchor="b"/>
          <a:lstStyle>
            <a:lvl1pPr algn="r">
              <a:defRPr sz="1200"/>
            </a:lvl1pPr>
          </a:lstStyle>
          <a:p>
            <a:fld id="{CB345947-60A1-48B0-8B09-388B3177AC5E}" type="slidenum">
              <a:rPr lang="ru-RU" smtClean="0"/>
              <a:t>‹#›</a:t>
            </a:fld>
            <a:endParaRPr lang="ru-RU"/>
          </a:p>
        </p:txBody>
      </p:sp>
    </p:spTree>
    <p:extLst>
      <p:ext uri="{BB962C8B-B14F-4D97-AF65-F5344CB8AC3E}">
        <p14:creationId xmlns:p14="http://schemas.microsoft.com/office/powerpoint/2010/main" val="2619240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58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5826"/>
          </a:xfrm>
          <a:prstGeom prst="rect">
            <a:avLst/>
          </a:prstGeom>
        </p:spPr>
        <p:txBody>
          <a:bodyPr vert="horz" lIns="91440" tIns="45720" rIns="91440" bIns="45720" rtlCol="0"/>
          <a:lstStyle>
            <a:lvl1pPr algn="r">
              <a:defRPr sz="1200"/>
            </a:lvl1pPr>
          </a:lstStyle>
          <a:p>
            <a:fld id="{B2012E30-975B-456A-A9CA-5CFB6CB673D8}" type="datetimeFigureOut">
              <a:rPr lang="ru-RU" smtClean="0"/>
              <a:t>07.11.2025</a:t>
            </a:fld>
            <a:endParaRPr lang="ru-RU"/>
          </a:p>
        </p:txBody>
      </p:sp>
      <p:sp>
        <p:nvSpPr>
          <p:cNvPr id="4" name="Образ слайда 3"/>
          <p:cNvSpPr>
            <a:spLocks noGrp="1" noRot="1" noChangeAspect="1"/>
          </p:cNvSpPr>
          <p:nvPr>
            <p:ph type="sldImg" idx="2"/>
          </p:nvPr>
        </p:nvSpPr>
        <p:spPr>
          <a:xfrm>
            <a:off x="1157288" y="1235075"/>
            <a:ext cx="4446587" cy="33353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55803"/>
            <a:ext cx="5408930" cy="389111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86364"/>
            <a:ext cx="2929837" cy="4958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386364"/>
            <a:ext cx="2929837" cy="495825"/>
          </a:xfrm>
          <a:prstGeom prst="rect">
            <a:avLst/>
          </a:prstGeom>
        </p:spPr>
        <p:txBody>
          <a:bodyPr vert="horz" lIns="91440" tIns="45720" rIns="91440" bIns="45720" rtlCol="0" anchor="b"/>
          <a:lstStyle>
            <a:lvl1pPr algn="r">
              <a:defRPr sz="1200"/>
            </a:lvl1pPr>
          </a:lstStyle>
          <a:p>
            <a:fld id="{C3691D27-3EF6-4424-AEB2-AA2BB8BD2A88}" type="slidenum">
              <a:rPr lang="ru-RU" smtClean="0"/>
              <a:t>‹#›</a:t>
            </a:fld>
            <a:endParaRPr lang="ru-RU"/>
          </a:p>
        </p:txBody>
      </p:sp>
    </p:spTree>
    <p:extLst>
      <p:ext uri="{BB962C8B-B14F-4D97-AF65-F5344CB8AC3E}">
        <p14:creationId xmlns:p14="http://schemas.microsoft.com/office/powerpoint/2010/main" val="122107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1" dirty="0"/>
          </a:p>
        </p:txBody>
      </p:sp>
      <p:sp>
        <p:nvSpPr>
          <p:cNvPr id="4" name="Номер слайда 3"/>
          <p:cNvSpPr>
            <a:spLocks noGrp="1"/>
          </p:cNvSpPr>
          <p:nvPr>
            <p:ph type="sldNum" sz="quarter" idx="10"/>
          </p:nvPr>
        </p:nvSpPr>
        <p:spPr/>
        <p:txBody>
          <a:bodyPr/>
          <a:lstStyle/>
          <a:p>
            <a:fld id="{C3691D27-3EF6-4424-AEB2-AA2BB8BD2A88}" type="slidenum">
              <a:rPr lang="ru-RU" smtClean="0"/>
              <a:t>34</a:t>
            </a:fld>
            <a:endParaRPr lang="ru-RU"/>
          </a:p>
        </p:txBody>
      </p:sp>
    </p:spTree>
    <p:extLst>
      <p:ext uri="{BB962C8B-B14F-4D97-AF65-F5344CB8AC3E}">
        <p14:creationId xmlns:p14="http://schemas.microsoft.com/office/powerpoint/2010/main" val="398813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B4C71EC6-210F-42DE-9C53-41977AD35B3D}" type="datetimeFigureOut">
              <a:rPr lang="ru-RU" smtClean="0"/>
              <a:t>07.11.2025</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07.11.2025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fld id="{B4C71EC6-210F-42DE-9C53-41977AD35B3D}" type="datetimeFigureOut">
              <a:rPr lang="ru-RU" smtClean="0"/>
              <a:t>07.11.2025</a:t>
            </a:fld>
            <a:endParaRPr lang="ru-RU"/>
          </a:p>
        </p:txBody>
      </p:sp>
      <p:sp>
        <p:nvSpPr>
          <p:cNvPr id="27" name="Номер слайда 26"/>
          <p:cNvSpPr>
            <a:spLocks noGrp="1"/>
          </p:cNvSpPr>
          <p:nvPr>
            <p:ph type="sldNum" sz="quarter" idx="11"/>
          </p:nvPr>
        </p:nvSpPr>
        <p:spPr/>
        <p:txBody>
          <a:bodyPr rtlCol="0"/>
          <a:lstStyle/>
          <a:p>
            <a:fld id="{B19B0651-EE4F-4900-A07F-96A6BFA9D0F0}"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B4C71EC6-210F-42DE-9C53-41977AD35B3D}" type="datetimeFigureOut">
              <a:rPr lang="ru-RU" smtClean="0"/>
              <a:t>07.11.2025</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07.11.2025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4C71EC6-210F-42DE-9C53-41977AD35B3D}" type="datetimeFigureOut">
              <a:rPr lang="ru-RU" smtClean="0"/>
              <a:t>07.11.2025</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doc.fipi.ru/itogovoe-sochinenie/2025/04_Kriterii_it_soch.pdf" TargetMode="External"/><Relationship Id="rId3" Type="http://schemas.openxmlformats.org/officeDocument/2006/relationships/hyperlink" Target="https://doc.fipi.ru/itogovoe-sochinenie/2024/01_Struktura_banka_tem_sochineniy.pdf" TargetMode="External"/><Relationship Id="rId7" Type="http://schemas.openxmlformats.org/officeDocument/2006/relationships/hyperlink" Target="https://doc.fipi.ru/itogovoe-sochinenie/2024/03_Obrazec_komplekta_tem.pdf" TargetMode="External"/><Relationship Id="rId2" Type="http://schemas.openxmlformats.org/officeDocument/2006/relationships/hyperlink" Target="https://doc.fipi.ru/itogovoe-sochinenie/2025/01_Struktura_banka_tem_sochineniy.pdf" TargetMode="External"/><Relationship Id="rId1" Type="http://schemas.openxmlformats.org/officeDocument/2006/relationships/slideLayout" Target="../slideLayouts/slideLayout2.xml"/><Relationship Id="rId6" Type="http://schemas.openxmlformats.org/officeDocument/2006/relationships/hyperlink" Target="https://doc.fipi.ru/itogovoe-sochinenie/2025/03_Obrazec_komplekta_tem.pdf" TargetMode="External"/><Relationship Id="rId5" Type="http://schemas.openxmlformats.org/officeDocument/2006/relationships/hyperlink" Target="https://doc.fipi.ru/itogovoe-sochinenie/2024/02_Kommentarii_k_razdelam_banka_tem_sochineniy.pdf" TargetMode="External"/><Relationship Id="rId10" Type="http://schemas.openxmlformats.org/officeDocument/2006/relationships/hyperlink" Target="https://doc.fipi.ru/itogovoe-sochinenie/2025/05_Primery_lit_tem.pdf" TargetMode="External"/><Relationship Id="rId4" Type="http://schemas.openxmlformats.org/officeDocument/2006/relationships/hyperlink" Target="https://doc.fipi.ru/itogovoe-sochinenie/2025/02_Kommentarii_k_razdelam_banka_tem_sochineniy.pdf" TargetMode="External"/><Relationship Id="rId9" Type="http://schemas.openxmlformats.org/officeDocument/2006/relationships/hyperlink" Target="https://doc.fipi.ru/itogovoe-sochinenie/2024/04_Kriterii_it_soch.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1043;&#1080;&#1087;&#1077;&#1088;&#1089;&#1089;&#1099;&#1083;&#1082;&#1072;%20&#1082;%20&#1089;&#1083;&#1072;&#1081;&#1076;&#1091;%2022.docx"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heckege.rustest.ru/" TargetMode="External"/><Relationship Id="rId7" Type="http://schemas.openxmlformats.org/officeDocument/2006/relationships/hyperlink" Target="http://www.niro.nnov.ru/" TargetMode="External"/><Relationship Id="rId2" Type="http://schemas.openxmlformats.org/officeDocument/2006/relationships/hyperlink" Target="http://obrnadzor.gov.ru/" TargetMode="External"/><Relationship Id="rId1" Type="http://schemas.openxmlformats.org/officeDocument/2006/relationships/slideLayout" Target="../slideLayouts/slideLayout2.xml"/><Relationship Id="rId6" Type="http://schemas.openxmlformats.org/officeDocument/2006/relationships/hyperlink" Target="https://new-minobr.government-nnov.ru/" TargetMode="External"/><Relationship Id="rId5" Type="http://schemas.openxmlformats.org/officeDocument/2006/relationships/hyperlink" Target="http://www.rustest.ru/" TargetMode="External"/><Relationship Id="rId4" Type="http://schemas.openxmlformats.org/officeDocument/2006/relationships/hyperlink" Target="http://www.fipi.ru/"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700" y="1052736"/>
            <a:ext cx="8229600" cy="4824536"/>
          </a:xfrm>
        </p:spPr>
        <p:txBody>
          <a:bodyPr>
            <a:normAutofit/>
          </a:bodyPr>
          <a:lstStyle/>
          <a:p>
            <a:pPr algn="ctr"/>
            <a:r>
              <a:rPr lang="ru-RU" b="1" dirty="0"/>
              <a:t>Организация и проведение</a:t>
            </a:r>
            <a:br>
              <a:rPr lang="ru-RU" b="1" dirty="0"/>
            </a:br>
            <a:r>
              <a:rPr lang="ru-RU" b="1" dirty="0"/>
              <a:t>государственной итоговой аттестации</a:t>
            </a:r>
            <a:br>
              <a:rPr lang="ru-RU" b="1" dirty="0"/>
            </a:br>
            <a:r>
              <a:rPr lang="ru-RU" b="1" dirty="0"/>
              <a:t>по образовательным программам</a:t>
            </a:r>
            <a:br>
              <a:rPr lang="ru-RU" b="1" dirty="0"/>
            </a:br>
            <a:r>
              <a:rPr lang="ru-RU" b="1" dirty="0"/>
              <a:t>среднего общего образования</a:t>
            </a:r>
            <a:br>
              <a:rPr lang="ru-RU" b="1" dirty="0"/>
            </a:br>
            <a:r>
              <a:rPr lang="ru-RU" b="1" dirty="0"/>
              <a:t>в 2026 году</a:t>
            </a:r>
          </a:p>
        </p:txBody>
      </p:sp>
    </p:spTree>
    <p:extLst>
      <p:ext uri="{BB962C8B-B14F-4D97-AF65-F5344CB8AC3E}">
        <p14:creationId xmlns:p14="http://schemas.microsoft.com/office/powerpoint/2010/main" val="2855836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29600" cy="1066800"/>
          </a:xfrm>
        </p:spPr>
        <p:txBody>
          <a:bodyPr/>
          <a:lstStyle/>
          <a:p>
            <a:pPr algn="ctr"/>
            <a:r>
              <a:rPr lang="ru-RU" b="1" dirty="0">
                <a:latin typeface="Times New Roman" panose="02020603050405020304" pitchFamily="18" charset="0"/>
                <a:cs typeface="Times New Roman" panose="02020603050405020304" pitchFamily="18" charset="0"/>
              </a:rPr>
              <a:t>Допуск к ГИА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2080" y="1700184"/>
            <a:ext cx="3715517" cy="2016125"/>
          </a:xfrm>
        </p:spPr>
      </p:pic>
      <p:sp>
        <p:nvSpPr>
          <p:cNvPr id="5" name="Скругленный прямоугольник 4"/>
          <p:cNvSpPr/>
          <p:nvPr/>
        </p:nvSpPr>
        <p:spPr>
          <a:xfrm>
            <a:off x="416604" y="1915485"/>
            <a:ext cx="4371420" cy="15855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Условие допуска </a:t>
            </a:r>
            <a:r>
              <a:rPr lang="x-none"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ru-RU"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успешное написание итогового сочинения (изложения). Оценивается по системе «зачёт/незачёт»</a:t>
            </a:r>
          </a:p>
        </p:txBody>
      </p:sp>
      <p:sp>
        <p:nvSpPr>
          <p:cNvPr id="6" name="Прямоугольник 5"/>
          <p:cNvSpPr/>
          <p:nvPr/>
        </p:nvSpPr>
        <p:spPr>
          <a:xfrm>
            <a:off x="758326" y="3861048"/>
            <a:ext cx="784887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i="1" dirty="0">
                <a:latin typeface="Times New Roman" panose="02020603050405020304" pitchFamily="18" charset="0"/>
                <a:cs typeface="Times New Roman" panose="02020603050405020304" pitchFamily="18" charset="0"/>
              </a:rPr>
              <a:t>3 декабря 2025 года</a:t>
            </a:r>
          </a:p>
        </p:txBody>
      </p:sp>
      <p:sp>
        <p:nvSpPr>
          <p:cNvPr id="7" name="Прямоугольник 6"/>
          <p:cNvSpPr/>
          <p:nvPr/>
        </p:nvSpPr>
        <p:spPr>
          <a:xfrm>
            <a:off x="758326" y="4941455"/>
            <a:ext cx="3669658" cy="152441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anose="02020603050405020304" pitchFamily="18" charset="0"/>
                <a:cs typeface="Times New Roman" panose="02020603050405020304" pitchFamily="18" charset="0"/>
              </a:rPr>
              <a:t>Дополнительные сроки:</a:t>
            </a:r>
          </a:p>
          <a:p>
            <a:pPr marL="285750" indent="-285750">
              <a:buFont typeface="Arial" panose="020B0604020202020204" pitchFamily="34" charset="0"/>
              <a:buChar char="•"/>
            </a:pPr>
            <a:r>
              <a:rPr lang="ru-RU" sz="2400" dirty="0">
                <a:solidFill>
                  <a:schemeClr val="tx1"/>
                </a:solidFill>
                <a:latin typeface="Times New Roman" panose="02020603050405020304" pitchFamily="18" charset="0"/>
                <a:cs typeface="Times New Roman" panose="02020603050405020304" pitchFamily="18" charset="0"/>
              </a:rPr>
              <a:t>4 февраля 2026 года</a:t>
            </a:r>
          </a:p>
          <a:p>
            <a:pPr marL="285750" indent="-285750">
              <a:buFont typeface="Arial" panose="020B0604020202020204" pitchFamily="34" charset="0"/>
              <a:buChar char="•"/>
            </a:pPr>
            <a:r>
              <a:rPr lang="ru-RU" sz="2400" dirty="0">
                <a:solidFill>
                  <a:schemeClr val="tx1"/>
                </a:solidFill>
                <a:latin typeface="Times New Roman" panose="02020603050405020304" pitchFamily="18" charset="0"/>
                <a:cs typeface="Times New Roman" panose="02020603050405020304" pitchFamily="18" charset="0"/>
              </a:rPr>
              <a:t>8 апреля 2026 года</a:t>
            </a:r>
          </a:p>
        </p:txBody>
      </p:sp>
      <p:sp>
        <p:nvSpPr>
          <p:cNvPr id="8" name="Прямоугольник 7"/>
          <p:cNvSpPr/>
          <p:nvPr/>
        </p:nvSpPr>
        <p:spPr>
          <a:xfrm>
            <a:off x="4644008" y="4954864"/>
            <a:ext cx="4104456" cy="1511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anose="02020603050405020304" pitchFamily="18" charset="0"/>
                <a:cs typeface="Times New Roman" panose="02020603050405020304" pitchFamily="18" charset="0"/>
              </a:rPr>
              <a:t>Срок подачи заявлений на участие в итоговом сочинении </a:t>
            </a:r>
            <a:r>
              <a:rPr lang="x-none" sz="2400" b="1" dirty="0">
                <a:solidFill>
                  <a:schemeClr val="tx1"/>
                </a:solidFill>
                <a:latin typeface="Times New Roman" panose="02020603050405020304" pitchFamily="18" charset="0"/>
                <a:cs typeface="Times New Roman" panose="02020603050405020304" pitchFamily="18" charset="0"/>
              </a:rPr>
              <a:t>–</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rPr>
              <a:t>до 19 ноября 2025 года</a:t>
            </a:r>
            <a:endParaRPr lang="ru-RU"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741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704"/>
            <a:ext cx="8445624" cy="792088"/>
          </a:xfrm>
        </p:spPr>
        <p:txBody>
          <a:bodyPr>
            <a:normAutofit/>
          </a:bodyPr>
          <a:lstStyle/>
          <a:p>
            <a:pPr algn="ctr"/>
            <a:r>
              <a:rPr lang="ru-RU" sz="3200" b="1" dirty="0">
                <a:latin typeface="Times New Roman" panose="02020603050405020304" pitchFamily="18" charset="0"/>
                <a:cs typeface="Times New Roman" panose="02020603050405020304" pitchFamily="18" charset="0"/>
              </a:rPr>
              <a:t>ИТОГОВОЕ СОЧИНЕНИЕ (ИЗЛОЖЕНИЕ)</a:t>
            </a:r>
          </a:p>
        </p:txBody>
      </p:sp>
      <p:sp>
        <p:nvSpPr>
          <p:cNvPr id="3" name="Объект 2"/>
          <p:cNvSpPr>
            <a:spLocks noGrp="1"/>
          </p:cNvSpPr>
          <p:nvPr>
            <p:ph idx="1"/>
          </p:nvPr>
        </p:nvSpPr>
        <p:spPr>
          <a:xfrm>
            <a:off x="457200" y="1556792"/>
            <a:ext cx="8229600" cy="5017744"/>
          </a:xfrm>
        </p:spPr>
        <p:txBody>
          <a:bodyPr>
            <a:normAutofit fontScale="85000" lnSpcReduction="20000"/>
          </a:bodyPr>
          <a:lstStyle/>
          <a:p>
            <a:pPr marL="109728" indent="0">
              <a:buNone/>
            </a:pPr>
            <a:r>
              <a:rPr lang="ru-RU" b="1" dirty="0">
                <a:latin typeface="Times New Roman" panose="02020603050405020304" pitchFamily="18" charset="0"/>
                <a:cs typeface="Times New Roman" panose="02020603050405020304" pitchFamily="18" charset="0"/>
              </a:rPr>
              <a:t>На сайте ФГБНУ «ФИПИ» опубликованы следующие материалы:</a:t>
            </a:r>
          </a:p>
          <a:p>
            <a:pPr marL="109728" indent="0">
              <a:buNone/>
            </a:pPr>
            <a:endParaRPr lang="ru-RU" b="1" dirty="0">
              <a:latin typeface="Times New Roman" panose="02020603050405020304" pitchFamily="18" charset="0"/>
              <a:cs typeface="Times New Roman" panose="02020603050405020304" pitchFamily="18" charset="0"/>
            </a:endParaRPr>
          </a:p>
          <a:p>
            <a:r>
              <a:rPr lang="ru-RU" b="1" dirty="0">
                <a:hlinkClick r:id="rId2"/>
              </a:rPr>
              <a:t>Структура закрытого банка тем итогового сочинения</a:t>
            </a:r>
            <a:r>
              <a:rPr lang="ru-RU" dirty="0">
                <a:hlinkClick r:id="rId3"/>
              </a:rPr>
              <a:t> (без изменений)</a:t>
            </a:r>
            <a:endParaRPr lang="ru-RU" dirty="0"/>
          </a:p>
          <a:p>
            <a:r>
              <a:rPr lang="ru-RU" b="1" dirty="0">
                <a:hlinkClick r:id="rId4"/>
              </a:rPr>
              <a:t>Комментарии к разделам закрытого банка тем итогового сочинения</a:t>
            </a:r>
            <a:r>
              <a:rPr lang="ru-RU" dirty="0">
                <a:hlinkClick r:id="rId5"/>
              </a:rPr>
              <a:t> (без изменений)</a:t>
            </a:r>
            <a:endParaRPr lang="ru-RU" dirty="0"/>
          </a:p>
          <a:p>
            <a:r>
              <a:rPr lang="ru-RU" b="1" dirty="0">
                <a:hlinkClick r:id="rId6"/>
              </a:rPr>
              <a:t>Образец комплекта тем 2025/26 учебного года </a:t>
            </a:r>
            <a:r>
              <a:rPr lang="ru-RU" dirty="0">
                <a:hlinkClick r:id="rId7"/>
              </a:rPr>
              <a:t>(обновлен)</a:t>
            </a:r>
            <a:endParaRPr lang="ru-RU" dirty="0"/>
          </a:p>
          <a:p>
            <a:r>
              <a:rPr lang="ru-RU" b="1" dirty="0">
                <a:hlinkClick r:id="rId8"/>
              </a:rPr>
              <a:t>Критерии оценивания итогового сочинения и изложения</a:t>
            </a:r>
            <a:r>
              <a:rPr lang="ru-RU" dirty="0">
                <a:hlinkClick r:id="rId9"/>
              </a:rPr>
              <a:t> (без изменений)</a:t>
            </a:r>
            <a:endParaRPr lang="ru-RU" dirty="0"/>
          </a:p>
          <a:p>
            <a:r>
              <a:rPr lang="ru-RU" b="1" dirty="0">
                <a:hlinkClick r:id="rId10"/>
              </a:rPr>
              <a:t>Примеры новых формулировок литературных тем</a:t>
            </a:r>
            <a:endParaRPr lang="ru-RU" dirty="0"/>
          </a:p>
          <a:p>
            <a:pPr marL="109728" indent="0">
              <a:buNone/>
            </a:pPr>
            <a:endParaRPr lang="ru-RU" b="1" dirty="0">
              <a:latin typeface="Times New Roman" panose="02020603050405020304" pitchFamily="18" charset="0"/>
              <a:cs typeface="Times New Roman" panose="02020603050405020304" pitchFamily="18" charset="0"/>
            </a:endParaRPr>
          </a:p>
          <a:p>
            <a:pPr marL="109728" indent="0">
              <a:buNone/>
            </a:pPr>
            <a:r>
              <a:rPr lang="ru-RU" sz="3600" b="1" dirty="0">
                <a:solidFill>
                  <a:srgbClr val="FF0000"/>
                </a:solidFill>
                <a:latin typeface="Times New Roman" panose="02020603050405020304" pitchFamily="18" charset="0"/>
                <a:cs typeface="Times New Roman" panose="02020603050405020304" pitchFamily="18" charset="0"/>
              </a:rPr>
              <a:t>Продолжительность </a:t>
            </a:r>
            <a:r>
              <a:rPr lang="x-none" sz="3600" b="1" dirty="0">
                <a:solidFill>
                  <a:srgbClr val="FF0000"/>
                </a:solidFill>
                <a:latin typeface="Times New Roman" panose="02020603050405020304" pitchFamily="18" charset="0"/>
                <a:cs typeface="Times New Roman" panose="02020603050405020304" pitchFamily="18" charset="0"/>
              </a:rPr>
              <a:t>–</a:t>
            </a:r>
            <a:r>
              <a:rPr lang="ru-RU" sz="3600" b="1" dirty="0">
                <a:solidFill>
                  <a:srgbClr val="FF0000"/>
                </a:solidFill>
                <a:latin typeface="Times New Roman" panose="02020603050405020304" pitchFamily="18" charset="0"/>
                <a:cs typeface="Times New Roman" panose="02020603050405020304" pitchFamily="18" charset="0"/>
              </a:rPr>
              <a:t> 3 часа 55 минут</a:t>
            </a:r>
          </a:p>
        </p:txBody>
      </p:sp>
    </p:spTree>
    <p:extLst>
      <p:ext uri="{BB962C8B-B14F-4D97-AF65-F5344CB8AC3E}">
        <p14:creationId xmlns:p14="http://schemas.microsoft.com/office/powerpoint/2010/main" val="1989025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B0F61C50-097B-4B3C-855F-0FF3B0C088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908720"/>
            <a:ext cx="7560840" cy="5544616"/>
          </a:xfrm>
        </p:spPr>
      </p:pic>
    </p:spTree>
    <p:extLst>
      <p:ext uri="{BB962C8B-B14F-4D97-AF65-F5344CB8AC3E}">
        <p14:creationId xmlns:p14="http://schemas.microsoft.com/office/powerpoint/2010/main" val="236087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66451"/>
            <a:ext cx="5688632" cy="864096"/>
          </a:xfrm>
        </p:spPr>
        <p:txBody>
          <a:bodyPr>
            <a:noAutofit/>
          </a:bodyPr>
          <a:lstStyle/>
          <a:p>
            <a:pPr algn="ctr"/>
            <a:r>
              <a:rPr lang="ru-RU" sz="4200" b="1" dirty="0">
                <a:latin typeface="Times New Roman" panose="02020603050405020304" pitchFamily="18" charset="0"/>
                <a:cs typeface="Times New Roman" panose="02020603050405020304" pitchFamily="18" charset="0"/>
              </a:rPr>
              <a:t>Получение аттестата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742171"/>
            <a:ext cx="2901008" cy="2214519"/>
          </a:xfrm>
          <a:prstGeom prst="rect">
            <a:avLst/>
          </a:prstGeom>
        </p:spPr>
      </p:pic>
      <p:graphicFrame>
        <p:nvGraphicFramePr>
          <p:cNvPr id="9" name="Схема 8"/>
          <p:cNvGraphicFramePr/>
          <p:nvPr>
            <p:extLst>
              <p:ext uri="{D42A27DB-BD31-4B8C-83A1-F6EECF244321}">
                <p14:modId xmlns:p14="http://schemas.microsoft.com/office/powerpoint/2010/main" val="3481053642"/>
              </p:ext>
            </p:extLst>
          </p:nvPr>
        </p:nvGraphicFramePr>
        <p:xfrm>
          <a:off x="107504" y="1530547"/>
          <a:ext cx="5374178" cy="5066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5652120" y="3212976"/>
            <a:ext cx="3384376" cy="3384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обучающиеся, не имеющие академической задолженности, в полном объеме выполнившие учебный план или индивидуальный учебный план (имеющие годовые отметки по всем учебным предметам учебного плана за каждый год обучения по образовательным программам среднего общего образования не ниже удовлетворительных), а также имеющие результат «зачет» за итоговое сочинение.</a:t>
            </a:r>
          </a:p>
        </p:txBody>
      </p:sp>
      <p:sp>
        <p:nvSpPr>
          <p:cNvPr id="7" name="Стрелка влево 6"/>
          <p:cNvSpPr/>
          <p:nvPr/>
        </p:nvSpPr>
        <p:spPr>
          <a:xfrm rot="1734711">
            <a:off x="3992686" y="2502620"/>
            <a:ext cx="2029137" cy="7761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416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0040" y="836712"/>
            <a:ext cx="8229600" cy="1080120"/>
          </a:xfrm>
        </p:spPr>
        <p:txBody>
          <a:bodyPr>
            <a:normAutofit/>
          </a:bodyPr>
          <a:lstStyle/>
          <a:p>
            <a:pPr algn="ctr"/>
            <a:r>
              <a:rPr lang="ru-RU" sz="4400" b="1" dirty="0">
                <a:latin typeface="Times New Roman" panose="02020603050405020304" pitchFamily="18" charset="0"/>
                <a:cs typeface="Times New Roman" panose="02020603050405020304" pitchFamily="18" charset="0"/>
              </a:rPr>
              <a:t>ИТОГОВЫЕ ОЦЕНКИ</a:t>
            </a:r>
          </a:p>
        </p:txBody>
      </p:sp>
      <p:sp>
        <p:nvSpPr>
          <p:cNvPr id="3" name="Прямоугольник 2"/>
          <p:cNvSpPr/>
          <p:nvPr/>
        </p:nvSpPr>
        <p:spPr>
          <a:xfrm>
            <a:off x="323528" y="2276872"/>
            <a:ext cx="8496944" cy="3108543"/>
          </a:xfrm>
          <a:prstGeom prst="rect">
            <a:avLst/>
          </a:prstGeom>
        </p:spPr>
        <p:txBody>
          <a:bodyPr wrap="square">
            <a:spAutoFit/>
          </a:bodyPr>
          <a:lstStyle/>
          <a:p>
            <a:pPr algn="just"/>
            <a:r>
              <a:rPr lang="ru-RU" sz="2800" dirty="0">
                <a:latin typeface="Times New Roman" panose="02020603050405020304" pitchFamily="18" charset="0"/>
                <a:cs typeface="Times New Roman" panose="02020603050405020304" pitchFamily="18" charset="0"/>
              </a:rPr>
              <a:t>По всем предметам учебного плана на уровне среднего общего образования оценка выставляется как </a:t>
            </a:r>
            <a:r>
              <a:rPr lang="ru-RU" sz="2800" b="1" u="sng" dirty="0">
                <a:latin typeface="Times New Roman" panose="02020603050405020304" pitchFamily="18" charset="0"/>
                <a:cs typeface="Times New Roman" panose="02020603050405020304" pitchFamily="18" charset="0"/>
              </a:rPr>
              <a:t>среднее арифметическое полугодовых и годовых оценок за 10 и 11 классы </a:t>
            </a:r>
            <a:r>
              <a:rPr lang="ru-RU" sz="2800" dirty="0">
                <a:latin typeface="Times New Roman" panose="02020603050405020304" pitchFamily="18" charset="0"/>
                <a:cs typeface="Times New Roman" panose="02020603050405020304" pitchFamily="18" charset="0"/>
              </a:rPr>
              <a:t>целыми числами в соответствии с правилами математического округления.</a:t>
            </a:r>
          </a:p>
          <a:p>
            <a:pPr algn="just"/>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054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34643D-F965-493D-92A6-8D05E0A5A0FA}"/>
              </a:ext>
            </a:extLst>
          </p:cNvPr>
          <p:cNvSpPr>
            <a:spLocks noGrp="1"/>
          </p:cNvSpPr>
          <p:nvPr>
            <p:ph type="title"/>
          </p:nvPr>
        </p:nvSpPr>
        <p:spPr>
          <a:xfrm>
            <a:off x="560040" y="1762544"/>
            <a:ext cx="8229600" cy="4114728"/>
          </a:xfrm>
        </p:spPr>
        <p:txBody>
          <a:bodyPr>
            <a:normAutofit fontScale="90000"/>
          </a:bodyPr>
          <a:lstStyle/>
          <a:p>
            <a:pPr lvl="0">
              <a:spcBef>
                <a:spcPts val="0"/>
              </a:spcBef>
            </a:pPr>
            <a:br>
              <a:rPr lang="ru-RU" sz="2800" dirty="0">
                <a:solidFill>
                  <a:prstClr val="black"/>
                </a:solidFill>
                <a:latin typeface="Times New Roman" panose="02020603050405020304" pitchFamily="18" charset="0"/>
                <a:ea typeface="+mn-ea"/>
                <a:cs typeface="Times New Roman" panose="02020603050405020304" pitchFamily="18" charset="0"/>
              </a:rPr>
            </a:br>
            <a:br>
              <a:rPr lang="ru-RU" sz="2800" dirty="0">
                <a:solidFill>
                  <a:prstClr val="black"/>
                </a:solidFill>
                <a:latin typeface="Times New Roman" panose="02020603050405020304" pitchFamily="18" charset="0"/>
                <a:ea typeface="+mn-ea"/>
                <a:cs typeface="Times New Roman" panose="02020603050405020304" pitchFamily="18" charset="0"/>
              </a:rPr>
            </a:br>
            <a:r>
              <a:rPr lang="ru-RU" sz="3100" b="1" dirty="0">
                <a:solidFill>
                  <a:prstClr val="black"/>
                </a:solidFill>
                <a:latin typeface="Times New Roman" panose="02020603050405020304" pitchFamily="18" charset="0"/>
                <a:ea typeface="+mn-ea"/>
                <a:cs typeface="Times New Roman" panose="02020603050405020304" pitchFamily="18" charset="0"/>
              </a:rPr>
              <a:t>Отметка по математике </a:t>
            </a:r>
            <a:r>
              <a:rPr lang="ru-RU" sz="3100" dirty="0">
                <a:solidFill>
                  <a:prstClr val="black"/>
                </a:solidFill>
                <a:latin typeface="Times New Roman" panose="02020603050405020304" pitchFamily="18" charset="0"/>
                <a:ea typeface="+mn-ea"/>
                <a:cs typeface="Times New Roman" panose="02020603050405020304" pitchFamily="18" charset="0"/>
              </a:rPr>
              <a:t>выставляется как среднее арифметическое годовых отметок за 10 и 11 класс по алгебре и началам математического анализа, геометрии и вероятности и статистике.</a:t>
            </a:r>
            <a:br>
              <a:rPr lang="ru-RU" sz="3100" dirty="0">
                <a:solidFill>
                  <a:prstClr val="black"/>
                </a:solidFill>
                <a:latin typeface="Times New Roman" panose="02020603050405020304" pitchFamily="18" charset="0"/>
                <a:ea typeface="+mn-ea"/>
                <a:cs typeface="Times New Roman" panose="02020603050405020304" pitchFamily="18" charset="0"/>
              </a:rPr>
            </a:br>
            <a:br>
              <a:rPr lang="ru-RU" sz="3100" dirty="0">
                <a:solidFill>
                  <a:prstClr val="black"/>
                </a:solidFill>
                <a:latin typeface="Times New Roman" panose="02020603050405020304" pitchFamily="18" charset="0"/>
                <a:ea typeface="+mn-ea"/>
                <a:cs typeface="Times New Roman" panose="02020603050405020304" pitchFamily="18" charset="0"/>
              </a:rPr>
            </a:br>
            <a:r>
              <a:rPr lang="ru-RU" sz="3100" dirty="0">
                <a:solidFill>
                  <a:prstClr val="black"/>
                </a:solidFill>
                <a:latin typeface="Times New Roman" panose="02020603050405020304" pitchFamily="18" charset="0"/>
                <a:ea typeface="+mn-ea"/>
                <a:cs typeface="Times New Roman" panose="02020603050405020304" pitchFamily="18" charset="0"/>
              </a:rPr>
              <a:t>Выставляются оценки за все курсы по выбору на уровне среднего общего образования, изучение которых длилось </a:t>
            </a:r>
            <a:r>
              <a:rPr lang="ru-RU" sz="3100" b="1" dirty="0">
                <a:solidFill>
                  <a:prstClr val="black"/>
                </a:solidFill>
                <a:latin typeface="Times New Roman" panose="02020603050405020304" pitchFamily="18" charset="0"/>
                <a:ea typeface="+mn-ea"/>
                <a:cs typeface="Times New Roman" panose="02020603050405020304" pitchFamily="18" charset="0"/>
              </a:rPr>
              <a:t>не менее 64 часов.</a:t>
            </a:r>
            <a:br>
              <a:rPr lang="ru-RU" sz="2800" dirty="0">
                <a:solidFill>
                  <a:prstClr val="black"/>
                </a:solidFill>
                <a:latin typeface="Times New Roman" panose="02020603050405020304" pitchFamily="18" charset="0"/>
                <a:ea typeface="+mn-ea"/>
                <a:cs typeface="Times New Roman" panose="02020603050405020304" pitchFamily="18" charset="0"/>
              </a:rPr>
            </a:br>
            <a:endParaRPr lang="ru-RU" dirty="0"/>
          </a:p>
        </p:txBody>
      </p:sp>
      <p:sp>
        <p:nvSpPr>
          <p:cNvPr id="3" name="Заголовок 1">
            <a:extLst>
              <a:ext uri="{FF2B5EF4-FFF2-40B4-BE49-F238E27FC236}">
                <a16:creationId xmlns:a16="http://schemas.microsoft.com/office/drawing/2014/main" id="{4B84867A-F494-4973-92F2-6A149A8AFD3C}"/>
              </a:ext>
            </a:extLst>
          </p:cNvPr>
          <p:cNvSpPr txBox="1">
            <a:spLocks/>
          </p:cNvSpPr>
          <p:nvPr/>
        </p:nvSpPr>
        <p:spPr>
          <a:xfrm>
            <a:off x="560040" y="692696"/>
            <a:ext cx="8229600" cy="1069848"/>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ru-RU" sz="4400" b="1">
                <a:latin typeface="Times New Roman" panose="02020603050405020304" pitchFamily="18" charset="0"/>
                <a:cs typeface="Times New Roman" panose="02020603050405020304" pitchFamily="18" charset="0"/>
              </a:rPr>
              <a:t>ИТОГОВЫЕ ОЦЕНКИ</a:t>
            </a:r>
            <a:endParaRPr lang="ru-RU"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36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504056"/>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Получение аттестата</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038315216"/>
              </p:ext>
            </p:extLst>
          </p:nvPr>
        </p:nvGraphicFramePr>
        <p:xfrm>
          <a:off x="251520" y="1340768"/>
          <a:ext cx="8568951" cy="5030222"/>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2736303">
                  <a:extLst>
                    <a:ext uri="{9D8B030D-6E8A-4147-A177-3AD203B41FA5}">
                      <a16:colId xmlns:a16="http://schemas.microsoft.com/office/drawing/2014/main" val="20006"/>
                    </a:ext>
                  </a:extLst>
                </a:gridCol>
              </a:tblGrid>
              <a:tr h="1512168">
                <a:tc>
                  <a:txBody>
                    <a:bodyPr/>
                    <a:lstStyle/>
                    <a:p>
                      <a:pPr algn="ctr"/>
                      <a:r>
                        <a:rPr lang="ru-RU" dirty="0"/>
                        <a:t>Предмет</a:t>
                      </a:r>
                    </a:p>
                  </a:txBody>
                  <a:tcPr vert="vert270" anchor="ctr"/>
                </a:tc>
                <a:tc>
                  <a:txBody>
                    <a:bodyPr/>
                    <a:lstStyle/>
                    <a:p>
                      <a:pPr algn="ctr"/>
                      <a:r>
                        <a:rPr lang="ru-RU" dirty="0"/>
                        <a:t>10 класс</a:t>
                      </a:r>
                    </a:p>
                    <a:p>
                      <a:pPr algn="ctr"/>
                      <a:r>
                        <a:rPr lang="ru-RU" dirty="0"/>
                        <a:t>2 полугодия</a:t>
                      </a:r>
                    </a:p>
                  </a:txBody>
                  <a:tcPr vert="vert270" anchor="ctr"/>
                </a:tc>
                <a:tc>
                  <a:txBody>
                    <a:bodyPr/>
                    <a:lstStyle/>
                    <a:p>
                      <a:pPr algn="ctr"/>
                      <a:r>
                        <a:rPr lang="ru-RU" dirty="0"/>
                        <a:t>10 класс год</a:t>
                      </a:r>
                    </a:p>
                  </a:txBody>
                  <a:tcPr vert="vert270" anchor="ctr"/>
                </a:tc>
                <a:tc>
                  <a:txBody>
                    <a:bodyPr/>
                    <a:lstStyle/>
                    <a:p>
                      <a:pPr algn="ctr"/>
                      <a:r>
                        <a:rPr lang="ru-RU" dirty="0"/>
                        <a:t>11 класс</a:t>
                      </a:r>
                    </a:p>
                    <a:p>
                      <a:pPr algn="ctr"/>
                      <a:r>
                        <a:rPr lang="ru-RU" dirty="0"/>
                        <a:t>2 полугодия</a:t>
                      </a:r>
                    </a:p>
                  </a:txBody>
                  <a:tcPr vert="vert270" anchor="ctr"/>
                </a:tc>
                <a:tc>
                  <a:txBody>
                    <a:bodyPr/>
                    <a:lstStyle/>
                    <a:p>
                      <a:pPr algn="ctr"/>
                      <a:r>
                        <a:rPr lang="ru-RU" dirty="0"/>
                        <a:t>11 класс год</a:t>
                      </a:r>
                    </a:p>
                  </a:txBody>
                  <a:tcPr vert="vert270" anchor="ctr"/>
                </a:tc>
                <a:tc>
                  <a:txBody>
                    <a:bodyPr/>
                    <a:lstStyle/>
                    <a:p>
                      <a:pPr algn="ctr"/>
                      <a:r>
                        <a:rPr lang="ru-RU" dirty="0"/>
                        <a:t>Аттестат</a:t>
                      </a:r>
                    </a:p>
                  </a:txBody>
                  <a:tcPr vert="vert270" anchor="ctr"/>
                </a:tc>
                <a:tc>
                  <a:txBody>
                    <a:bodyPr/>
                    <a:lstStyle/>
                    <a:p>
                      <a:pPr algn="ctr"/>
                      <a:r>
                        <a:rPr lang="ru-RU" dirty="0"/>
                        <a:t>Экзамен</a:t>
                      </a:r>
                    </a:p>
                  </a:txBody>
                  <a:tcPr vert="vert270" anchor="ctr"/>
                </a:tc>
                <a:extLst>
                  <a:ext uri="{0D108BD9-81ED-4DB2-BD59-A6C34878D82A}">
                    <a16:rowId xmlns:a16="http://schemas.microsoft.com/office/drawing/2014/main" val="10000"/>
                  </a:ext>
                </a:extLst>
              </a:tr>
              <a:tr h="1145449">
                <a:tc>
                  <a:txBody>
                    <a:bodyPr/>
                    <a:lstStyle/>
                    <a:p>
                      <a:pPr algn="ctr"/>
                      <a:r>
                        <a:rPr lang="ru-RU" dirty="0"/>
                        <a:t>Русский язык</a:t>
                      </a:r>
                    </a:p>
                  </a:txBody>
                  <a:tcPr anchor="ctr"/>
                </a:tc>
                <a:tc>
                  <a:txBody>
                    <a:bodyPr/>
                    <a:lstStyle/>
                    <a:p>
                      <a:pPr algn="ctr"/>
                      <a:r>
                        <a:rPr lang="ru-RU" dirty="0"/>
                        <a:t>44</a:t>
                      </a:r>
                    </a:p>
                  </a:txBody>
                  <a:tcPr anchor="ctr"/>
                </a:tc>
                <a:tc>
                  <a:txBody>
                    <a:bodyPr/>
                    <a:lstStyle/>
                    <a:p>
                      <a:pPr algn="ctr"/>
                      <a:r>
                        <a:rPr lang="ru-RU" dirty="0"/>
                        <a:t>4</a:t>
                      </a:r>
                    </a:p>
                  </a:txBody>
                  <a:tcPr anchor="ctr"/>
                </a:tc>
                <a:tc>
                  <a:txBody>
                    <a:bodyPr/>
                    <a:lstStyle/>
                    <a:p>
                      <a:pPr algn="ctr"/>
                      <a:r>
                        <a:rPr lang="ru-RU" dirty="0"/>
                        <a:t>55</a:t>
                      </a:r>
                    </a:p>
                  </a:txBody>
                  <a:tcPr anchor="ctr"/>
                </a:tc>
                <a:tc>
                  <a:txBody>
                    <a:bodyPr/>
                    <a:lstStyle/>
                    <a:p>
                      <a:pPr algn="ctr"/>
                      <a:r>
                        <a:rPr lang="ru-RU" dirty="0"/>
                        <a:t>5</a:t>
                      </a:r>
                    </a:p>
                  </a:txBody>
                  <a:tcPr anchor="ctr"/>
                </a:tc>
                <a:tc>
                  <a:txBody>
                    <a:bodyPr/>
                    <a:lstStyle/>
                    <a:p>
                      <a:pPr algn="ctr"/>
                      <a:r>
                        <a:rPr lang="ru-RU" dirty="0">
                          <a:solidFill>
                            <a:srgbClr val="FF0000"/>
                          </a:solidFill>
                        </a:rPr>
                        <a:t>5</a:t>
                      </a:r>
                    </a:p>
                  </a:txBody>
                  <a:tcPr anchor="ctr"/>
                </a:tc>
                <a:tc>
                  <a:txBody>
                    <a:bodyPr/>
                    <a:lstStyle/>
                    <a:p>
                      <a:pPr marL="0" indent="0" algn="l">
                        <a:buAutoNum type="arabicPeriod"/>
                      </a:pPr>
                      <a:r>
                        <a:rPr lang="ru-RU" sz="1400" dirty="0"/>
                        <a:t>Результат экзамена на отметку в аттестат </a:t>
                      </a:r>
                      <a:r>
                        <a:rPr lang="ru-RU" sz="1400" dirty="0">
                          <a:solidFill>
                            <a:srgbClr val="FF0000"/>
                          </a:solidFill>
                        </a:rPr>
                        <a:t>не влияет</a:t>
                      </a:r>
                    </a:p>
                    <a:p>
                      <a:pPr marL="0" indent="0" algn="l">
                        <a:buAutoNum type="arabicPeriod"/>
                      </a:pPr>
                      <a:r>
                        <a:rPr lang="ru-RU" sz="1400" dirty="0">
                          <a:solidFill>
                            <a:schemeClr val="tx1"/>
                          </a:solidFill>
                        </a:rPr>
                        <a:t>Результат экзамена </a:t>
                      </a:r>
                      <a:r>
                        <a:rPr lang="ru-RU" sz="1400" dirty="0">
                          <a:solidFill>
                            <a:srgbClr val="FF0000"/>
                          </a:solidFill>
                        </a:rPr>
                        <a:t>влияет</a:t>
                      </a:r>
                      <a:r>
                        <a:rPr lang="ru-RU" sz="1400" dirty="0">
                          <a:solidFill>
                            <a:schemeClr val="tx1"/>
                          </a:solidFill>
                        </a:rPr>
                        <a:t> на получение аттестата</a:t>
                      </a:r>
                    </a:p>
                  </a:txBody>
                  <a:tcPr anchor="ctr"/>
                </a:tc>
                <a:extLst>
                  <a:ext uri="{0D108BD9-81ED-4DB2-BD59-A6C34878D82A}">
                    <a16:rowId xmlns:a16="http://schemas.microsoft.com/office/drawing/2014/main" val="10001"/>
                  </a:ext>
                </a:extLst>
              </a:tr>
              <a:tr h="1227156">
                <a:tc>
                  <a:txBody>
                    <a:bodyPr/>
                    <a:lstStyle/>
                    <a:p>
                      <a:pPr algn="ctr"/>
                      <a:r>
                        <a:rPr lang="ru-RU" dirty="0"/>
                        <a:t>Математика</a:t>
                      </a:r>
                    </a:p>
                  </a:txBody>
                  <a:tcPr anchor="ctr"/>
                </a:tc>
                <a:tc>
                  <a:txBody>
                    <a:bodyPr/>
                    <a:lstStyle/>
                    <a:p>
                      <a:pPr algn="ctr"/>
                      <a:r>
                        <a:rPr lang="ru-RU" dirty="0"/>
                        <a:t>44</a:t>
                      </a:r>
                    </a:p>
                  </a:txBody>
                  <a:tcPr anchor="ctr"/>
                </a:tc>
                <a:tc>
                  <a:txBody>
                    <a:bodyPr/>
                    <a:lstStyle/>
                    <a:p>
                      <a:pPr algn="ctr"/>
                      <a:r>
                        <a:rPr lang="ru-RU" dirty="0"/>
                        <a:t>4</a:t>
                      </a:r>
                    </a:p>
                  </a:txBody>
                  <a:tcPr anchor="ctr"/>
                </a:tc>
                <a:tc>
                  <a:txBody>
                    <a:bodyPr/>
                    <a:lstStyle/>
                    <a:p>
                      <a:pPr algn="ctr"/>
                      <a:r>
                        <a:rPr lang="ru-RU" dirty="0"/>
                        <a:t>33</a:t>
                      </a:r>
                    </a:p>
                  </a:txBody>
                  <a:tcPr anchor="ctr"/>
                </a:tc>
                <a:tc>
                  <a:txBody>
                    <a:bodyPr/>
                    <a:lstStyle/>
                    <a:p>
                      <a:pPr algn="ctr"/>
                      <a:r>
                        <a:rPr lang="ru-RU" dirty="0"/>
                        <a:t>3</a:t>
                      </a:r>
                    </a:p>
                  </a:txBody>
                  <a:tcPr anchor="ctr"/>
                </a:tc>
                <a:tc>
                  <a:txBody>
                    <a:bodyPr/>
                    <a:lstStyle/>
                    <a:p>
                      <a:pPr algn="ctr"/>
                      <a:r>
                        <a:rPr lang="ru-RU" dirty="0">
                          <a:solidFill>
                            <a:srgbClr val="FF0000"/>
                          </a:solidFill>
                        </a:rPr>
                        <a:t>4</a:t>
                      </a:r>
                    </a:p>
                  </a:txBody>
                  <a:tcPr anchor="ctr"/>
                </a:tc>
                <a:tc>
                  <a:txBody>
                    <a:bodyPr/>
                    <a:lstStyle/>
                    <a:p>
                      <a:pPr marL="0" indent="0" algn="l">
                        <a:buAutoNum type="arabicPeriod"/>
                      </a:pPr>
                      <a:r>
                        <a:rPr lang="ru-RU" sz="1400" dirty="0"/>
                        <a:t>Результат экзамена на отметку в аттестат </a:t>
                      </a:r>
                      <a:r>
                        <a:rPr lang="ru-RU" sz="1400" dirty="0">
                          <a:solidFill>
                            <a:srgbClr val="FF0000"/>
                          </a:solidFill>
                        </a:rPr>
                        <a:t>не влияет</a:t>
                      </a:r>
                    </a:p>
                    <a:p>
                      <a:pPr marL="0" indent="0" algn="l">
                        <a:buAutoNum type="arabicPeriod"/>
                      </a:pPr>
                      <a:r>
                        <a:rPr lang="ru-RU" sz="1400" dirty="0">
                          <a:solidFill>
                            <a:schemeClr val="tx1"/>
                          </a:solidFill>
                        </a:rPr>
                        <a:t>Результат экзамена </a:t>
                      </a:r>
                      <a:r>
                        <a:rPr lang="ru-RU" sz="1400" dirty="0">
                          <a:solidFill>
                            <a:srgbClr val="FF0000"/>
                          </a:solidFill>
                        </a:rPr>
                        <a:t>влияет</a:t>
                      </a:r>
                      <a:r>
                        <a:rPr lang="ru-RU" sz="1400" dirty="0">
                          <a:solidFill>
                            <a:schemeClr val="tx1"/>
                          </a:solidFill>
                        </a:rPr>
                        <a:t> на получение аттестата</a:t>
                      </a:r>
                    </a:p>
                  </a:txBody>
                  <a:tcPr/>
                </a:tc>
                <a:extLst>
                  <a:ext uri="{0D108BD9-81ED-4DB2-BD59-A6C34878D82A}">
                    <a16:rowId xmlns:a16="http://schemas.microsoft.com/office/drawing/2014/main" val="10002"/>
                  </a:ext>
                </a:extLst>
              </a:tr>
              <a:tr h="1145449">
                <a:tc>
                  <a:txBody>
                    <a:bodyPr/>
                    <a:lstStyle/>
                    <a:p>
                      <a:pPr algn="ctr"/>
                      <a:r>
                        <a:rPr lang="ru-RU" dirty="0"/>
                        <a:t>География</a:t>
                      </a:r>
                    </a:p>
                  </a:txBody>
                  <a:tcPr anchor="ctr"/>
                </a:tc>
                <a:tc>
                  <a:txBody>
                    <a:bodyPr/>
                    <a:lstStyle/>
                    <a:p>
                      <a:pPr algn="ctr"/>
                      <a:r>
                        <a:rPr lang="ru-RU" dirty="0"/>
                        <a:t>44</a:t>
                      </a:r>
                    </a:p>
                  </a:txBody>
                  <a:tcPr anchor="ctr"/>
                </a:tc>
                <a:tc>
                  <a:txBody>
                    <a:bodyPr/>
                    <a:lstStyle/>
                    <a:p>
                      <a:pPr algn="ctr"/>
                      <a:r>
                        <a:rPr lang="ru-RU" dirty="0"/>
                        <a:t>4</a:t>
                      </a:r>
                    </a:p>
                  </a:txBody>
                  <a:tcPr anchor="ctr"/>
                </a:tc>
                <a:tc>
                  <a:txBody>
                    <a:bodyPr/>
                    <a:lstStyle/>
                    <a:p>
                      <a:pPr algn="ctr"/>
                      <a:r>
                        <a:rPr lang="ru-RU" dirty="0"/>
                        <a:t>5</a:t>
                      </a:r>
                    </a:p>
                  </a:txBody>
                  <a:tcPr anchor="ctr"/>
                </a:tc>
                <a:tc>
                  <a:txBody>
                    <a:bodyPr/>
                    <a:lstStyle/>
                    <a:p>
                      <a:pPr algn="ctr"/>
                      <a:r>
                        <a:rPr lang="ru-RU" dirty="0"/>
                        <a:t>5</a:t>
                      </a:r>
                    </a:p>
                  </a:txBody>
                  <a:tcPr anchor="ctr"/>
                </a:tc>
                <a:tc>
                  <a:txBody>
                    <a:bodyPr/>
                    <a:lstStyle/>
                    <a:p>
                      <a:pPr algn="ctr"/>
                      <a:r>
                        <a:rPr lang="ru-RU" dirty="0">
                          <a:solidFill>
                            <a:srgbClr val="FF0000"/>
                          </a:solidFill>
                        </a:rPr>
                        <a: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AutoNum type="arabicPeriod"/>
                        <a:tabLst/>
                        <a:defRPr/>
                      </a:pPr>
                      <a:r>
                        <a:rPr kumimoji="0" lang="ru-RU" sz="1400" b="0" i="0" u="none" strike="noStrike" kern="1200" cap="none" spc="0" normalizeH="0" baseline="0" noProof="0" dirty="0">
                          <a:ln>
                            <a:noFill/>
                          </a:ln>
                          <a:solidFill>
                            <a:prstClr val="black"/>
                          </a:solidFill>
                          <a:effectLst/>
                          <a:uLnTx/>
                          <a:uFillTx/>
                          <a:latin typeface="+mn-lt"/>
                          <a:ea typeface="+mn-ea"/>
                          <a:cs typeface="+mn-cs"/>
                        </a:rPr>
                        <a:t>Результат экзамена на отметку в аттестат </a:t>
                      </a:r>
                      <a:r>
                        <a:rPr kumimoji="0" lang="ru-RU" sz="1400" b="0" i="0" u="none" strike="noStrike" kern="1200" cap="none" spc="0" normalizeH="0" baseline="0" noProof="0" dirty="0">
                          <a:ln>
                            <a:noFill/>
                          </a:ln>
                          <a:solidFill>
                            <a:srgbClr val="FF0000"/>
                          </a:solidFill>
                          <a:effectLst/>
                          <a:uLnTx/>
                          <a:uFillTx/>
                          <a:latin typeface="+mn-lt"/>
                          <a:ea typeface="+mn-ea"/>
                          <a:cs typeface="+mn-cs"/>
                        </a:rPr>
                        <a:t>не влияет</a:t>
                      </a:r>
                    </a:p>
                    <a:p>
                      <a:pPr marL="0" marR="0" lvl="0" indent="0" algn="l" defTabSz="914400" rtl="0" eaLnBrk="1" fontAlgn="auto" latinLnBrk="0" hangingPunct="1">
                        <a:lnSpc>
                          <a:spcPct val="100000"/>
                        </a:lnSpc>
                        <a:spcBef>
                          <a:spcPts val="0"/>
                        </a:spcBef>
                        <a:spcAft>
                          <a:spcPts val="0"/>
                        </a:spcAft>
                        <a:buClrTx/>
                        <a:buSzTx/>
                        <a:buFontTx/>
                        <a:buAutoNum type="arabicPeriod"/>
                        <a:tabLst/>
                        <a:defRPr/>
                      </a:pPr>
                      <a:r>
                        <a:rPr kumimoji="0" lang="ru-RU" sz="1400" b="0" i="0" u="none" strike="noStrike" kern="1200" cap="none" spc="0" normalizeH="0" baseline="0" noProof="0" dirty="0">
                          <a:ln>
                            <a:noFill/>
                          </a:ln>
                          <a:solidFill>
                            <a:prstClr val="black"/>
                          </a:solidFill>
                          <a:effectLst/>
                          <a:uLnTx/>
                          <a:uFillTx/>
                          <a:latin typeface="+mn-lt"/>
                          <a:ea typeface="+mn-ea"/>
                          <a:cs typeface="+mn-cs"/>
                        </a:rPr>
                        <a:t>Результат экзамена </a:t>
                      </a:r>
                      <a:r>
                        <a:rPr kumimoji="0" lang="ru-RU" sz="1400" b="0" i="0" u="none" strike="noStrike" kern="1200" cap="none" spc="0" normalizeH="0" baseline="0" noProof="0" dirty="0">
                          <a:ln>
                            <a:noFill/>
                          </a:ln>
                          <a:solidFill>
                            <a:srgbClr val="FF0000"/>
                          </a:solidFill>
                          <a:effectLst/>
                          <a:uLnTx/>
                          <a:uFillTx/>
                          <a:latin typeface="+mn-lt"/>
                          <a:ea typeface="+mn-ea"/>
                          <a:cs typeface="+mn-cs"/>
                        </a:rPr>
                        <a:t>не влияет</a:t>
                      </a:r>
                      <a:r>
                        <a:rPr kumimoji="0" lang="ru-RU" sz="1400" b="0" i="0" u="none" strike="noStrike" kern="1200" cap="none" spc="0" normalizeH="0" baseline="0" noProof="0" dirty="0">
                          <a:ln>
                            <a:noFill/>
                          </a:ln>
                          <a:solidFill>
                            <a:prstClr val="black"/>
                          </a:solidFill>
                          <a:effectLst/>
                          <a:uLnTx/>
                          <a:uFillTx/>
                          <a:latin typeface="+mn-lt"/>
                          <a:ea typeface="+mn-ea"/>
                          <a:cs typeface="+mn-cs"/>
                        </a:rPr>
                        <a:t> на получение аттестата</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44259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 y="476672"/>
            <a:ext cx="8229600" cy="560405"/>
          </a:xfrm>
        </p:spPr>
        <p:txBody>
          <a:bodyPr>
            <a:normAutofit/>
          </a:bodyPr>
          <a:lstStyle/>
          <a:p>
            <a:pPr algn="ctr"/>
            <a:r>
              <a:rPr lang="ru-RU" sz="2800" b="1" dirty="0">
                <a:latin typeface="Times New Roman" panose="02020603050405020304" pitchFamily="18" charset="0"/>
                <a:cs typeface="Times New Roman" panose="02020603050405020304" pitchFamily="18" charset="0"/>
              </a:rPr>
              <a:t>Продолжительность проведения ЕГЭ в 2026 году</a:t>
            </a:r>
          </a:p>
        </p:txBody>
      </p:sp>
      <p:graphicFrame>
        <p:nvGraphicFramePr>
          <p:cNvPr id="3" name="Таблица 2"/>
          <p:cNvGraphicFramePr>
            <a:graphicFrameLocks noGrp="1"/>
          </p:cNvGraphicFramePr>
          <p:nvPr>
            <p:extLst>
              <p:ext uri="{D42A27DB-BD31-4B8C-83A1-F6EECF244321}">
                <p14:modId xmlns:p14="http://schemas.microsoft.com/office/powerpoint/2010/main" val="968335073"/>
              </p:ext>
            </p:extLst>
          </p:nvPr>
        </p:nvGraphicFramePr>
        <p:xfrm>
          <a:off x="473780" y="1124744"/>
          <a:ext cx="8424936" cy="4727939"/>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2551013918"/>
                    </a:ext>
                  </a:extLst>
                </a:gridCol>
                <a:gridCol w="4212468">
                  <a:extLst>
                    <a:ext uri="{9D8B030D-6E8A-4147-A177-3AD203B41FA5}">
                      <a16:colId xmlns:a16="http://schemas.microsoft.com/office/drawing/2014/main" val="1424806840"/>
                    </a:ext>
                  </a:extLst>
                </a:gridCol>
              </a:tblGrid>
              <a:tr h="457200">
                <a:tc>
                  <a:txBody>
                    <a:bodyPr/>
                    <a:lstStyle/>
                    <a:p>
                      <a:pPr algn="ctr"/>
                      <a:r>
                        <a:rPr lang="ru-RU" sz="2400" dirty="0">
                          <a:latin typeface="Times New Roman" panose="02020603050405020304" pitchFamily="18" charset="0"/>
                          <a:cs typeface="Times New Roman" panose="02020603050405020304" pitchFamily="18" charset="0"/>
                        </a:rPr>
                        <a:t>Продолжительность</a:t>
                      </a:r>
                    </a:p>
                  </a:txBody>
                  <a:tcPr/>
                </a:tc>
                <a:tc>
                  <a:txBody>
                    <a:bodyPr/>
                    <a:lstStyle/>
                    <a:p>
                      <a:pPr algn="ctr"/>
                      <a:r>
                        <a:rPr lang="ru-RU" sz="2400" dirty="0">
                          <a:latin typeface="Times New Roman" panose="02020603050405020304" pitchFamily="18" charset="0"/>
                          <a:cs typeface="Times New Roman" panose="02020603050405020304" pitchFamily="18" charset="0"/>
                        </a:rPr>
                        <a:t>Предметы</a:t>
                      </a:r>
                    </a:p>
                  </a:txBody>
                  <a:tcPr/>
                </a:tc>
                <a:extLst>
                  <a:ext uri="{0D108BD9-81ED-4DB2-BD59-A6C34878D82A}">
                    <a16:rowId xmlns:a16="http://schemas.microsoft.com/office/drawing/2014/main" val="3756888126"/>
                  </a:ext>
                </a:extLst>
              </a:tr>
              <a:tr h="1198433">
                <a:tc>
                  <a:txBody>
                    <a:bodyPr/>
                    <a:lstStyle/>
                    <a:p>
                      <a:pPr algn="ctr"/>
                      <a:r>
                        <a:rPr lang="ru-RU" sz="2400" dirty="0">
                          <a:latin typeface="Times New Roman" panose="02020603050405020304" pitchFamily="18" charset="0"/>
                          <a:cs typeface="Times New Roman" panose="02020603050405020304" pitchFamily="18" charset="0"/>
                        </a:rPr>
                        <a:t>3 часа 55 минут (235 минут)</a:t>
                      </a:r>
                    </a:p>
                  </a:txBody>
                  <a:tcPr anchor="ctr"/>
                </a:tc>
                <a:tc>
                  <a:txBody>
                    <a:bodyPr/>
                    <a:lstStyle/>
                    <a:p>
                      <a:pPr algn="ctr"/>
                      <a:r>
                        <a:rPr lang="ru-RU" sz="2400" dirty="0">
                          <a:latin typeface="Times New Roman" panose="02020603050405020304" pitchFamily="18" charset="0"/>
                          <a:cs typeface="Times New Roman" panose="02020603050405020304" pitchFamily="18" charset="0"/>
                        </a:rPr>
                        <a:t>Математика (профильная), литература, физика, информатика, биология</a:t>
                      </a:r>
                    </a:p>
                  </a:txBody>
                  <a:tcPr anchor="ctr"/>
                </a:tc>
                <a:extLst>
                  <a:ext uri="{0D108BD9-81ED-4DB2-BD59-A6C34878D82A}">
                    <a16:rowId xmlns:a16="http://schemas.microsoft.com/office/drawing/2014/main" val="3525858795"/>
                  </a:ext>
                </a:extLst>
              </a:tr>
              <a:tr h="822960">
                <a:tc>
                  <a:txBody>
                    <a:bodyPr/>
                    <a:lstStyle/>
                    <a:p>
                      <a:pPr algn="ctr"/>
                      <a:r>
                        <a:rPr lang="ru-RU" sz="2400" dirty="0">
                          <a:latin typeface="Times New Roman" panose="02020603050405020304" pitchFamily="18" charset="0"/>
                          <a:cs typeface="Times New Roman" panose="02020603050405020304" pitchFamily="18" charset="0"/>
                        </a:rPr>
                        <a:t>3 часа 30 минут (210 минут) </a:t>
                      </a:r>
                    </a:p>
                  </a:txBody>
                  <a:tcPr anchor="ctr"/>
                </a:tc>
                <a:tc>
                  <a:txBody>
                    <a:bodyPr/>
                    <a:lstStyle/>
                    <a:p>
                      <a:pPr algn="ctr"/>
                      <a:r>
                        <a:rPr lang="ru-RU" sz="2400" dirty="0">
                          <a:latin typeface="Times New Roman" panose="02020603050405020304" pitchFamily="18" charset="0"/>
                          <a:cs typeface="Times New Roman" panose="02020603050405020304" pitchFamily="18" charset="0"/>
                        </a:rPr>
                        <a:t>Русский язык, химия, история, обществознание</a:t>
                      </a:r>
                    </a:p>
                  </a:txBody>
                  <a:tcPr anchor="ctr"/>
                </a:tc>
                <a:extLst>
                  <a:ext uri="{0D108BD9-81ED-4DB2-BD59-A6C34878D82A}">
                    <a16:rowId xmlns:a16="http://schemas.microsoft.com/office/drawing/2014/main" val="1321798695"/>
                  </a:ext>
                </a:extLst>
              </a:tr>
              <a:tr h="822960">
                <a:tc>
                  <a:txBody>
                    <a:bodyPr/>
                    <a:lstStyle/>
                    <a:p>
                      <a:pPr algn="ctr"/>
                      <a:r>
                        <a:rPr lang="ru-RU" sz="2400" dirty="0">
                          <a:latin typeface="Times New Roman" panose="02020603050405020304" pitchFamily="18" charset="0"/>
                          <a:cs typeface="Times New Roman" panose="02020603050405020304" pitchFamily="18" charset="0"/>
                        </a:rPr>
                        <a:t>3 часа (180 минут)</a:t>
                      </a:r>
                    </a:p>
                  </a:txBody>
                  <a:tcPr anchor="ctr"/>
                </a:tc>
                <a:tc>
                  <a:txBody>
                    <a:bodyPr/>
                    <a:lstStyle/>
                    <a:p>
                      <a:pPr algn="ctr"/>
                      <a:r>
                        <a:rPr lang="ru-RU" sz="2400" dirty="0">
                          <a:latin typeface="Times New Roman" panose="02020603050405020304" pitchFamily="18" charset="0"/>
                          <a:cs typeface="Times New Roman" panose="02020603050405020304" pitchFamily="18" charset="0"/>
                        </a:rPr>
                        <a:t>Математика (базовая),география </a:t>
                      </a:r>
                    </a:p>
                  </a:txBody>
                  <a:tcPr anchor="ctr"/>
                </a:tc>
                <a:extLst>
                  <a:ext uri="{0D108BD9-81ED-4DB2-BD59-A6C34878D82A}">
                    <a16:rowId xmlns:a16="http://schemas.microsoft.com/office/drawing/2014/main" val="3294199960"/>
                  </a:ext>
                </a:extLst>
              </a:tr>
              <a:tr h="630837">
                <a:tc>
                  <a:txBody>
                    <a:bodyPr/>
                    <a:lstStyle/>
                    <a:p>
                      <a:pPr algn="ctr"/>
                      <a:r>
                        <a:rPr lang="ru-RU" sz="2400" dirty="0">
                          <a:latin typeface="Times New Roman" panose="02020603050405020304" pitchFamily="18" charset="0"/>
                          <a:cs typeface="Times New Roman" panose="02020603050405020304" pitchFamily="18" charset="0"/>
                        </a:rPr>
                        <a:t>17 минут</a:t>
                      </a:r>
                    </a:p>
                  </a:txBody>
                  <a:tcPr anchor="ctr"/>
                </a:tc>
                <a:tc>
                  <a:txBody>
                    <a:bodyPr/>
                    <a:lstStyle/>
                    <a:p>
                      <a:pPr algn="ctr"/>
                      <a:r>
                        <a:rPr lang="ru-RU" sz="2000" dirty="0">
                          <a:latin typeface="Times New Roman" panose="02020603050405020304" pitchFamily="18" charset="0"/>
                          <a:cs typeface="Times New Roman" panose="02020603050405020304" pitchFamily="18" charset="0"/>
                        </a:rPr>
                        <a:t>Иностранный язык (устная часть)</a:t>
                      </a:r>
                    </a:p>
                  </a:txBody>
                  <a:tcPr anchor="ctr"/>
                </a:tc>
                <a:extLst>
                  <a:ext uri="{0D108BD9-81ED-4DB2-BD59-A6C34878D82A}">
                    <a16:rowId xmlns:a16="http://schemas.microsoft.com/office/drawing/2014/main" val="1973098696"/>
                  </a:ext>
                </a:extLst>
              </a:tr>
              <a:tr h="795549">
                <a:tc>
                  <a:txBody>
                    <a:bodyPr/>
                    <a:lstStyle/>
                    <a:p>
                      <a:pPr algn="ctr"/>
                      <a:r>
                        <a:rPr lang="ru-RU" sz="2400" dirty="0">
                          <a:latin typeface="Times New Roman" panose="02020603050405020304" pitchFamily="18" charset="0"/>
                          <a:cs typeface="Times New Roman" panose="02020603050405020304" pitchFamily="18" charset="0"/>
                        </a:rPr>
                        <a:t>3 часа 10 минут (190 минут)</a:t>
                      </a:r>
                    </a:p>
                  </a:txBody>
                  <a:tcPr anchor="ctr"/>
                </a:tc>
                <a:tc>
                  <a:txBody>
                    <a:bodyPr/>
                    <a:lstStyle/>
                    <a:p>
                      <a:pPr algn="ctr"/>
                      <a:r>
                        <a:rPr lang="ru-RU" sz="2000" dirty="0">
                          <a:latin typeface="Times New Roman" panose="02020603050405020304" pitchFamily="18" charset="0"/>
                          <a:cs typeface="Times New Roman" panose="02020603050405020304" pitchFamily="18" charset="0"/>
                        </a:rPr>
                        <a:t>Иностранный язык (письменная часть)</a:t>
                      </a:r>
                    </a:p>
                  </a:txBody>
                  <a:tcPr anchor="ctr"/>
                </a:tc>
                <a:extLst>
                  <a:ext uri="{0D108BD9-81ED-4DB2-BD59-A6C34878D82A}">
                    <a16:rowId xmlns:a16="http://schemas.microsoft.com/office/drawing/2014/main" val="1408350463"/>
                  </a:ext>
                </a:extLst>
              </a:tr>
            </a:tbl>
          </a:graphicData>
        </a:graphic>
      </p:graphicFrame>
      <p:sp>
        <p:nvSpPr>
          <p:cNvPr id="4" name="Прямоугольник 3">
            <a:extLst>
              <a:ext uri="{FF2B5EF4-FFF2-40B4-BE49-F238E27FC236}">
                <a16:creationId xmlns:a16="http://schemas.microsoft.com/office/drawing/2014/main" id="{1B6CEC95-C235-4C55-9CFA-BA7B73CA16D0}"/>
              </a:ext>
            </a:extLst>
          </p:cNvPr>
          <p:cNvSpPr/>
          <p:nvPr/>
        </p:nvSpPr>
        <p:spPr>
          <a:xfrm>
            <a:off x="473780" y="5877272"/>
            <a:ext cx="8562716" cy="830997"/>
          </a:xfrm>
          <a:prstGeom prst="rect">
            <a:avLst/>
          </a:prstGeom>
        </p:spPr>
        <p:txBody>
          <a:bodyPr wrap="square">
            <a:spAutoFit/>
          </a:bodyPr>
          <a:lstStyle/>
          <a:p>
            <a:r>
              <a:rPr lang="ru-RU" sz="1600" b="1" dirty="0"/>
              <a:t>Продолжительность выполнения экзаменационной работы лицами с ОВЗ, инвалидами, детьми-инвалидами увеличивается на 1,5 часа (30 минут по иностранному языку устной части)</a:t>
            </a:r>
          </a:p>
        </p:txBody>
      </p:sp>
    </p:spTree>
    <p:extLst>
      <p:ext uri="{BB962C8B-B14F-4D97-AF65-F5344CB8AC3E}">
        <p14:creationId xmlns:p14="http://schemas.microsoft.com/office/powerpoint/2010/main" val="274879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435280" cy="864096"/>
          </a:xfrm>
        </p:spPr>
        <p:txBody>
          <a:bodyPr>
            <a:normAutofit fontScale="90000"/>
          </a:bodyPr>
          <a:lstStyle/>
          <a:p>
            <a:pPr algn="ctr"/>
            <a:r>
              <a:rPr lang="ru-RU" sz="3200" b="1" dirty="0">
                <a:latin typeface="Times New Roman" panose="02020603050405020304" pitchFamily="18" charset="0"/>
                <a:cs typeface="Times New Roman" panose="02020603050405020304" pitchFamily="18" charset="0"/>
              </a:rPr>
              <a:t>Дополнительные материалы, разрешенные для использования на экзамене</a:t>
            </a:r>
          </a:p>
        </p:txBody>
      </p:sp>
      <p:sp>
        <p:nvSpPr>
          <p:cNvPr id="5" name="Прямоугольник 4">
            <a:extLst>
              <a:ext uri="{FF2B5EF4-FFF2-40B4-BE49-F238E27FC236}">
                <a16:creationId xmlns:a16="http://schemas.microsoft.com/office/drawing/2014/main" id="{A44B0565-CD50-4EA6-8A4C-16683A68C0C0}"/>
              </a:ext>
            </a:extLst>
          </p:cNvPr>
          <p:cNvSpPr/>
          <p:nvPr/>
        </p:nvSpPr>
        <p:spPr>
          <a:xfrm>
            <a:off x="652736" y="1772816"/>
            <a:ext cx="8064896" cy="4622163"/>
          </a:xfrm>
          <a:prstGeom prst="rect">
            <a:avLst/>
          </a:prstGeom>
        </p:spPr>
        <p:txBody>
          <a:bodyPr wrap="square">
            <a:spAutoFit/>
          </a:bodyPr>
          <a:lstStyle/>
          <a:p>
            <a:r>
              <a:rPr lang="ru-RU" sz="2000" b="1" dirty="0"/>
              <a:t>Во время проведения ГИА на рабочем столе у участника находятся:</a:t>
            </a:r>
          </a:p>
          <a:p>
            <a:endParaRPr lang="ru-RU" dirty="0"/>
          </a:p>
          <a:p>
            <a:pPr>
              <a:lnSpc>
                <a:spcPct val="150000"/>
              </a:lnSpc>
            </a:pPr>
            <a:r>
              <a:rPr lang="ru-RU" sz="2000" dirty="0"/>
              <a:t>• гелевая или капиллярная ручка с чернилами черного цвета;</a:t>
            </a:r>
          </a:p>
          <a:p>
            <a:pPr>
              <a:lnSpc>
                <a:spcPct val="150000"/>
              </a:lnSpc>
            </a:pPr>
            <a:r>
              <a:rPr lang="ru-RU" sz="2000" dirty="0"/>
              <a:t>• документ, удостоверяющий личность;</a:t>
            </a:r>
          </a:p>
          <a:p>
            <a:pPr>
              <a:lnSpc>
                <a:spcPct val="150000"/>
              </a:lnSpc>
            </a:pPr>
            <a:r>
              <a:rPr lang="ru-RU" sz="2000" dirty="0"/>
              <a:t>• средства обучения и воспитания (из перечня);</a:t>
            </a:r>
          </a:p>
          <a:p>
            <a:pPr>
              <a:lnSpc>
                <a:spcPct val="150000"/>
              </a:lnSpc>
            </a:pPr>
            <a:r>
              <a:rPr lang="ru-RU" sz="2000" dirty="0"/>
              <a:t>• лекарства (при необходимости);</a:t>
            </a:r>
          </a:p>
          <a:p>
            <a:pPr>
              <a:lnSpc>
                <a:spcPct val="150000"/>
              </a:lnSpc>
            </a:pPr>
            <a:r>
              <a:rPr lang="ru-RU" sz="2000" dirty="0"/>
              <a:t>• продукты питания, при условии что упаковка не будет отвлекать других</a:t>
            </a:r>
          </a:p>
          <a:p>
            <a:pPr>
              <a:lnSpc>
                <a:spcPct val="150000"/>
              </a:lnSpc>
            </a:pPr>
            <a:r>
              <a:rPr lang="ru-RU" sz="2000" dirty="0"/>
              <a:t>участников;</a:t>
            </a:r>
          </a:p>
          <a:p>
            <a:pPr>
              <a:lnSpc>
                <a:spcPct val="150000"/>
              </a:lnSpc>
            </a:pPr>
            <a:r>
              <a:rPr lang="ru-RU" sz="2000" dirty="0"/>
              <a:t>• черновики.</a:t>
            </a:r>
          </a:p>
        </p:txBody>
      </p:sp>
    </p:spTree>
    <p:extLst>
      <p:ext uri="{BB962C8B-B14F-4D97-AF65-F5344CB8AC3E}">
        <p14:creationId xmlns:p14="http://schemas.microsoft.com/office/powerpoint/2010/main" val="2164192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C0B0C7F4-9049-4B33-B1E0-2D927B704394}"/>
              </a:ext>
            </a:extLst>
          </p:cNvPr>
          <p:cNvGraphicFramePr>
            <a:graphicFrameLocks noGrp="1"/>
          </p:cNvGraphicFramePr>
          <p:nvPr>
            <p:extLst>
              <p:ext uri="{D42A27DB-BD31-4B8C-83A1-F6EECF244321}">
                <p14:modId xmlns:p14="http://schemas.microsoft.com/office/powerpoint/2010/main" val="389285351"/>
              </p:ext>
            </p:extLst>
          </p:nvPr>
        </p:nvGraphicFramePr>
        <p:xfrm>
          <a:off x="444370" y="2474560"/>
          <a:ext cx="8255260" cy="3474720"/>
        </p:xfrm>
        <a:graphic>
          <a:graphicData uri="http://schemas.openxmlformats.org/drawingml/2006/table">
            <a:tbl>
              <a:tblPr firstRow="1" bandRow="1">
                <a:tableStyleId>{69CF1AB2-1976-4502-BF36-3FF5EA218861}</a:tableStyleId>
              </a:tblPr>
              <a:tblGrid>
                <a:gridCol w="2304256">
                  <a:extLst>
                    <a:ext uri="{9D8B030D-6E8A-4147-A177-3AD203B41FA5}">
                      <a16:colId xmlns:a16="http://schemas.microsoft.com/office/drawing/2014/main" val="4164657683"/>
                    </a:ext>
                  </a:extLst>
                </a:gridCol>
                <a:gridCol w="5951004">
                  <a:extLst>
                    <a:ext uri="{9D8B030D-6E8A-4147-A177-3AD203B41FA5}">
                      <a16:colId xmlns:a16="http://schemas.microsoft.com/office/drawing/2014/main" val="383906163"/>
                    </a:ext>
                  </a:extLst>
                </a:gridCol>
              </a:tblGrid>
              <a:tr h="430979">
                <a:tc>
                  <a:txBody>
                    <a:bodyPr/>
                    <a:lstStyle/>
                    <a:p>
                      <a:pPr algn="ctr"/>
                      <a:r>
                        <a:rPr lang="ru-RU" sz="2400" dirty="0">
                          <a:latin typeface="Times New Roman" panose="02020603050405020304" pitchFamily="18" charset="0"/>
                          <a:cs typeface="Times New Roman" panose="02020603050405020304" pitchFamily="18" charset="0"/>
                        </a:rPr>
                        <a:t>Предмет</a:t>
                      </a:r>
                    </a:p>
                  </a:txBody>
                  <a:tcPr anchor="ctr"/>
                </a:tc>
                <a:tc>
                  <a:txBody>
                    <a:bodyPr/>
                    <a:lstStyle/>
                    <a:p>
                      <a:pPr algn="ctr"/>
                      <a:r>
                        <a:rPr lang="ru-RU" sz="2400" dirty="0">
                          <a:latin typeface="Times New Roman" panose="02020603050405020304" pitchFamily="18" charset="0"/>
                          <a:cs typeface="Times New Roman" panose="02020603050405020304" pitchFamily="18" charset="0"/>
                        </a:rPr>
                        <a:t>Материалы</a:t>
                      </a:r>
                    </a:p>
                  </a:txBody>
                  <a:tcPr anchor="ctr"/>
                </a:tc>
                <a:extLst>
                  <a:ext uri="{0D108BD9-81ED-4DB2-BD59-A6C34878D82A}">
                    <a16:rowId xmlns:a16="http://schemas.microsoft.com/office/drawing/2014/main" val="3164257835"/>
                  </a:ext>
                </a:extLst>
              </a:tr>
              <a:tr h="660834">
                <a:tc>
                  <a:txBody>
                    <a:bodyPr/>
                    <a:lstStyle/>
                    <a:p>
                      <a:r>
                        <a:rPr lang="ru-RU" dirty="0"/>
                        <a:t>Математика (Б, П)</a:t>
                      </a:r>
                    </a:p>
                  </a:txBody>
                  <a:tcPr anchor="ctr"/>
                </a:tc>
                <a:tc>
                  <a:txBody>
                    <a:bodyPr/>
                    <a:lstStyle/>
                    <a:p>
                      <a:pPr algn="ctr"/>
                      <a:r>
                        <a:rPr lang="ru-RU" sz="2000" dirty="0" err="1"/>
                        <a:t>Линейка+вместе</a:t>
                      </a:r>
                      <a:r>
                        <a:rPr lang="ru-RU" sz="2000" baseline="0" dirty="0"/>
                        <a:t> с текстом экзаменационной работы выдаются справочные материалы</a:t>
                      </a:r>
                      <a:endParaRPr lang="ru-RU" sz="2000" dirty="0"/>
                    </a:p>
                  </a:txBody>
                  <a:tcPr/>
                </a:tc>
                <a:extLst>
                  <a:ext uri="{0D108BD9-81ED-4DB2-BD59-A6C34878D82A}">
                    <a16:rowId xmlns:a16="http://schemas.microsoft.com/office/drawing/2014/main" val="839108418"/>
                  </a:ext>
                </a:extLst>
              </a:tr>
              <a:tr h="861958">
                <a:tc>
                  <a:txBody>
                    <a:bodyPr/>
                    <a:lstStyle/>
                    <a:p>
                      <a:r>
                        <a:rPr lang="ru-RU" dirty="0"/>
                        <a:t>Физика</a:t>
                      </a:r>
                    </a:p>
                  </a:txBody>
                  <a:tcPr anchor="ctr"/>
                </a:tc>
                <a:tc>
                  <a:txBody>
                    <a:bodyPr/>
                    <a:lstStyle/>
                    <a:p>
                      <a:pPr algn="ctr"/>
                      <a:r>
                        <a:rPr kumimoji="0" lang="ru-RU" sz="1800" b="0" i="0" u="none" strike="noStrike" kern="1200" baseline="0" dirty="0">
                          <a:solidFill>
                            <a:schemeClr val="dk1"/>
                          </a:solidFill>
                          <a:latin typeface="+mn-lt"/>
                          <a:ea typeface="+mn-ea"/>
                          <a:cs typeface="+mn-cs"/>
                        </a:rPr>
                        <a:t>Непрограммируемый калькулятор с возможностью вычисления тригонометрических</a:t>
                      </a:r>
                    </a:p>
                    <a:p>
                      <a:pPr algn="ctr"/>
                      <a:r>
                        <a:rPr kumimoji="0" lang="ru-RU" sz="1800" b="0" i="0" u="none" strike="noStrike" kern="1200" baseline="0" dirty="0">
                          <a:solidFill>
                            <a:schemeClr val="dk1"/>
                          </a:solidFill>
                          <a:latin typeface="+mn-lt"/>
                          <a:ea typeface="+mn-ea"/>
                          <a:cs typeface="+mn-cs"/>
                        </a:rPr>
                        <a:t>функций (</a:t>
                      </a:r>
                      <a:r>
                        <a:rPr kumimoji="0" lang="ru-RU" sz="1800" b="0" i="0" u="none" strike="noStrike" kern="1200" baseline="0" dirty="0" err="1">
                          <a:solidFill>
                            <a:schemeClr val="dk1"/>
                          </a:solidFill>
                          <a:latin typeface="+mn-lt"/>
                          <a:ea typeface="+mn-ea"/>
                          <a:cs typeface="+mn-cs"/>
                        </a:rPr>
                        <a:t>cos</a:t>
                      </a:r>
                      <a:r>
                        <a:rPr kumimoji="0" lang="ru-RU" sz="1800" b="0" i="0" u="none" strike="noStrike" kern="1200" baseline="0" dirty="0">
                          <a:solidFill>
                            <a:schemeClr val="dk1"/>
                          </a:solidFill>
                          <a:latin typeface="+mn-lt"/>
                          <a:ea typeface="+mn-ea"/>
                          <a:cs typeface="+mn-cs"/>
                        </a:rPr>
                        <a:t>, </a:t>
                      </a:r>
                      <a:r>
                        <a:rPr kumimoji="0" lang="ru-RU" sz="1800" b="0" i="0" u="none" strike="noStrike" kern="1200" baseline="0" dirty="0" err="1">
                          <a:solidFill>
                            <a:schemeClr val="dk1"/>
                          </a:solidFill>
                          <a:latin typeface="+mn-lt"/>
                          <a:ea typeface="+mn-ea"/>
                          <a:cs typeface="+mn-cs"/>
                        </a:rPr>
                        <a:t>sin</a:t>
                      </a:r>
                      <a:r>
                        <a:rPr kumimoji="0" lang="ru-RU" sz="1800" b="0" i="0" u="none" strike="noStrike" kern="1200" baseline="0" dirty="0">
                          <a:solidFill>
                            <a:schemeClr val="dk1"/>
                          </a:solidFill>
                          <a:latin typeface="+mn-lt"/>
                          <a:ea typeface="+mn-ea"/>
                          <a:cs typeface="+mn-cs"/>
                        </a:rPr>
                        <a:t>, </a:t>
                      </a:r>
                      <a:r>
                        <a:rPr kumimoji="0" lang="ru-RU" sz="1800" b="0" i="0" u="none" strike="noStrike" kern="1200" baseline="0" dirty="0" err="1">
                          <a:solidFill>
                            <a:schemeClr val="dk1"/>
                          </a:solidFill>
                          <a:latin typeface="+mn-lt"/>
                          <a:ea typeface="+mn-ea"/>
                          <a:cs typeface="+mn-cs"/>
                        </a:rPr>
                        <a:t>tg</a:t>
                      </a:r>
                      <a:r>
                        <a:rPr kumimoji="0" lang="ru-RU" sz="1800" b="0" i="0" u="none" strike="noStrike" kern="1200" baseline="0" dirty="0">
                          <a:solidFill>
                            <a:schemeClr val="dk1"/>
                          </a:solidFill>
                          <a:latin typeface="+mn-lt"/>
                          <a:ea typeface="+mn-ea"/>
                          <a:cs typeface="+mn-cs"/>
                        </a:rPr>
                        <a:t>) и линейка</a:t>
                      </a:r>
                      <a:endParaRPr lang="ru-RU" sz="1800" dirty="0"/>
                    </a:p>
                  </a:txBody>
                  <a:tcPr/>
                </a:tc>
                <a:extLst>
                  <a:ext uri="{0D108BD9-81ED-4DB2-BD59-A6C34878D82A}">
                    <a16:rowId xmlns:a16="http://schemas.microsoft.com/office/drawing/2014/main" val="3386958927"/>
                  </a:ext>
                </a:extLst>
              </a:tr>
              <a:tr h="390679">
                <a:tc>
                  <a:txBody>
                    <a:bodyPr/>
                    <a:lstStyle/>
                    <a:p>
                      <a:r>
                        <a:rPr lang="ru-RU" dirty="0"/>
                        <a:t>Химия, биология</a:t>
                      </a:r>
                    </a:p>
                  </a:txBody>
                  <a:tcPr anchor="ctr"/>
                </a:tc>
                <a:tc>
                  <a:txBody>
                    <a:bodyPr/>
                    <a:lstStyle/>
                    <a:p>
                      <a:pPr algn="ctr"/>
                      <a:r>
                        <a:rPr kumimoji="0" lang="ru-RU" sz="2000" b="0" i="0" u="none" strike="noStrike" kern="1200" baseline="0" dirty="0">
                          <a:solidFill>
                            <a:schemeClr val="dk1"/>
                          </a:solidFill>
                          <a:latin typeface="+mn-lt"/>
                          <a:ea typeface="+mn-ea"/>
                          <a:cs typeface="+mn-cs"/>
                        </a:rPr>
                        <a:t>Непрограммируемый калькулятор </a:t>
                      </a:r>
                      <a:endParaRPr lang="ru-RU" sz="2000" dirty="0"/>
                    </a:p>
                  </a:txBody>
                  <a:tcPr/>
                </a:tc>
                <a:extLst>
                  <a:ext uri="{0D108BD9-81ED-4DB2-BD59-A6C34878D82A}">
                    <a16:rowId xmlns:a16="http://schemas.microsoft.com/office/drawing/2014/main" val="1996938322"/>
                  </a:ext>
                </a:extLst>
              </a:tr>
              <a:tr h="991725">
                <a:tc>
                  <a:txBody>
                    <a:bodyPr/>
                    <a:lstStyle/>
                    <a:p>
                      <a:r>
                        <a:rPr lang="ru-RU" dirty="0"/>
                        <a:t>География</a:t>
                      </a:r>
                    </a:p>
                  </a:txBody>
                  <a:tcPr anchor="ctr"/>
                </a:tc>
                <a:tc>
                  <a:txBody>
                    <a:bodyPr/>
                    <a:lstStyle/>
                    <a:p>
                      <a:pPr algn="ctr"/>
                      <a:r>
                        <a:rPr kumimoji="0" lang="ru-RU" sz="2000" b="0" i="0" u="none" strike="noStrike" kern="1200" baseline="0" dirty="0">
                          <a:solidFill>
                            <a:schemeClr val="dk1"/>
                          </a:solidFill>
                          <a:latin typeface="+mn-lt"/>
                          <a:ea typeface="+mn-ea"/>
                          <a:cs typeface="+mn-cs"/>
                        </a:rPr>
                        <a:t>Линейка,</a:t>
                      </a:r>
                    </a:p>
                    <a:p>
                      <a:pPr algn="ctr"/>
                      <a:r>
                        <a:rPr kumimoji="0" lang="ru-RU" sz="2000" b="0" i="0" u="none" strike="noStrike" kern="1200" baseline="0" dirty="0">
                          <a:solidFill>
                            <a:schemeClr val="dk1"/>
                          </a:solidFill>
                          <a:latin typeface="+mn-lt"/>
                          <a:ea typeface="+mn-ea"/>
                          <a:cs typeface="+mn-cs"/>
                        </a:rPr>
                        <a:t>транспортир и непрограммируемый калькулятор</a:t>
                      </a:r>
                      <a:endParaRPr lang="ru-RU" sz="2000" dirty="0"/>
                    </a:p>
                  </a:txBody>
                  <a:tcPr/>
                </a:tc>
                <a:extLst>
                  <a:ext uri="{0D108BD9-81ED-4DB2-BD59-A6C34878D82A}">
                    <a16:rowId xmlns:a16="http://schemas.microsoft.com/office/drawing/2014/main" val="3857390078"/>
                  </a:ext>
                </a:extLst>
              </a:tr>
            </a:tbl>
          </a:graphicData>
        </a:graphic>
      </p:graphicFrame>
      <p:sp>
        <p:nvSpPr>
          <p:cNvPr id="4" name="Заголовок 1">
            <a:extLst>
              <a:ext uri="{FF2B5EF4-FFF2-40B4-BE49-F238E27FC236}">
                <a16:creationId xmlns:a16="http://schemas.microsoft.com/office/drawing/2014/main" id="{29F171DF-A6E6-4F1F-BD81-EB931DC63E47}"/>
              </a:ext>
            </a:extLst>
          </p:cNvPr>
          <p:cNvSpPr>
            <a:spLocks noGrp="1"/>
          </p:cNvSpPr>
          <p:nvPr>
            <p:ph type="title"/>
          </p:nvPr>
        </p:nvSpPr>
        <p:spPr>
          <a:xfrm>
            <a:off x="669228" y="908720"/>
            <a:ext cx="8229600" cy="1069975"/>
          </a:xfrm>
        </p:spPr>
        <p:txBody>
          <a:bodyPr>
            <a:normAutofit/>
          </a:bodyPr>
          <a:lstStyle/>
          <a:p>
            <a:pPr algn="ctr"/>
            <a:r>
              <a:rPr lang="ru-RU" sz="3200" b="1" dirty="0">
                <a:latin typeface="Times New Roman" panose="02020603050405020304" pitchFamily="18" charset="0"/>
                <a:cs typeface="Times New Roman" panose="02020603050405020304" pitchFamily="18" charset="0"/>
              </a:rPr>
              <a:t>Дополнительные материалы, разрешенные для использования на экзамене</a:t>
            </a:r>
          </a:p>
        </p:txBody>
      </p:sp>
    </p:spTree>
    <p:extLst>
      <p:ext uri="{BB962C8B-B14F-4D97-AF65-F5344CB8AC3E}">
        <p14:creationId xmlns:p14="http://schemas.microsoft.com/office/powerpoint/2010/main" val="196154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764704"/>
            <a:ext cx="8445624" cy="1066800"/>
          </a:xfrm>
        </p:spPr>
        <p:txBody>
          <a:bodyPr>
            <a:normAutofit fontScale="90000"/>
          </a:bodyPr>
          <a:lstStyle/>
          <a:p>
            <a:pPr algn="ctr"/>
            <a:r>
              <a:rPr lang="ru-RU" b="1" dirty="0"/>
              <a:t>Нормативные правовые документы, регламентирующие проведение ГИА</a:t>
            </a:r>
          </a:p>
        </p:txBody>
      </p:sp>
      <p:sp>
        <p:nvSpPr>
          <p:cNvPr id="3" name="Объект 2"/>
          <p:cNvSpPr>
            <a:spLocks noGrp="1"/>
          </p:cNvSpPr>
          <p:nvPr>
            <p:ph idx="1"/>
          </p:nvPr>
        </p:nvSpPr>
        <p:spPr>
          <a:xfrm>
            <a:off x="251520" y="1916832"/>
            <a:ext cx="8640960" cy="4325112"/>
          </a:xfrm>
        </p:spPr>
        <p:txBody>
          <a:bodyPr>
            <a:normAutofit fontScale="92500" lnSpcReduction="20000"/>
          </a:bodyPr>
          <a:lstStyle/>
          <a:p>
            <a:pPr marL="0" indent="0">
              <a:buNone/>
            </a:pPr>
            <a:r>
              <a:rPr lang="ru-RU" sz="2600" b="1" dirty="0">
                <a:latin typeface="Times New Roman" pitchFamily="18" charset="0"/>
                <a:cs typeface="Times New Roman" pitchFamily="18" charset="0"/>
              </a:rPr>
              <a:t>ФЕДЕРАЛЬНЫЕ ЗАКОНЫ</a:t>
            </a:r>
          </a:p>
          <a:p>
            <a:pPr marL="342900" indent="-342900" algn="just">
              <a:buFont typeface="Wingdings" pitchFamily="2" charset="2"/>
              <a:buChar char="Ø"/>
            </a:pPr>
            <a:r>
              <a:rPr lang="ru-RU" sz="2600" dirty="0">
                <a:latin typeface="Times New Roman" pitchFamily="18" charset="0"/>
                <a:cs typeface="Times New Roman" pitchFamily="18" charset="0"/>
              </a:rPr>
              <a:t>Федеральный закон «Об образовании в РФ» от 29 декабря 2012 года № 273 – ФЗ ( с изм.)</a:t>
            </a:r>
          </a:p>
          <a:p>
            <a:pPr marL="0" indent="0">
              <a:buNone/>
            </a:pPr>
            <a:r>
              <a:rPr lang="ru-RU" sz="2400" b="1" dirty="0">
                <a:latin typeface="Times New Roman" pitchFamily="18" charset="0"/>
                <a:cs typeface="Times New Roman" pitchFamily="18" charset="0"/>
              </a:rPr>
              <a:t>ПРИКАЗЫ МИНПРОСВЕЩЕНИЯ РОССИИ и РОСОБРНАДЗОРА</a:t>
            </a:r>
          </a:p>
          <a:p>
            <a:pPr marL="342900" indent="-342900" algn="just">
              <a:buFont typeface="Wingdings" pitchFamily="2" charset="2"/>
              <a:buChar char="Ø"/>
            </a:pPr>
            <a:r>
              <a:rPr lang="ru-RU" sz="2400" dirty="0">
                <a:latin typeface="Times New Roman" pitchFamily="18" charset="0"/>
                <a:cs typeface="Times New Roman" pitchFamily="18" charset="0"/>
              </a:rPr>
              <a:t>Приказ Министерства просвещения Российской Федерации и Федеральной службы по надзору в сфере образования и науки от 4 апреля 2023 г. № 233/552 «Об утверждении Порядка проведения государственной итоговой аттестации по образовательным программам среднего общего образования»</a:t>
            </a:r>
          </a:p>
          <a:p>
            <a:pPr marL="342900" indent="-342900" algn="just">
              <a:buFont typeface="Wingdings" pitchFamily="2" charset="2"/>
              <a:buChar char="Ø"/>
            </a:pPr>
            <a:r>
              <a:rPr lang="ru-RU" sz="2400" dirty="0">
                <a:latin typeface="Times New Roman" pitchFamily="18" charset="0"/>
                <a:cs typeface="Times New Roman" pitchFamily="18" charset="0"/>
              </a:rPr>
              <a:t>Приказ Министерства просвещение Российской Федерации от 5 октября 2020 года №546 «Об утверждении Порядка заполнения, учета и выдачи аттестатов об основном общем и среднем общем образовании и их дубликатов»</a:t>
            </a:r>
          </a:p>
        </p:txBody>
      </p:sp>
    </p:spTree>
    <p:extLst>
      <p:ext uri="{BB962C8B-B14F-4D97-AF65-F5344CB8AC3E}">
        <p14:creationId xmlns:p14="http://schemas.microsoft.com/office/powerpoint/2010/main" val="45097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76BA250A-FC68-4780-9B0F-7191F98FEF5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2" y="692696"/>
            <a:ext cx="4680520" cy="5832648"/>
          </a:xfrm>
        </p:spPr>
      </p:pic>
    </p:spTree>
    <p:extLst>
      <p:ext uri="{BB962C8B-B14F-4D97-AF65-F5344CB8AC3E}">
        <p14:creationId xmlns:p14="http://schemas.microsoft.com/office/powerpoint/2010/main" val="827497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81B3E8CC-FA03-4D58-A1C0-2DEA19C0A3D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836712"/>
            <a:ext cx="4752528" cy="5688632"/>
          </a:xfrm>
        </p:spPr>
      </p:pic>
    </p:spTree>
    <p:extLst>
      <p:ext uri="{BB962C8B-B14F-4D97-AF65-F5344CB8AC3E}">
        <p14:creationId xmlns:p14="http://schemas.microsoft.com/office/powerpoint/2010/main" val="1372894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1373088"/>
          </a:xfrm>
        </p:spPr>
        <p:txBody>
          <a:bodyPr>
            <a:noAutofit/>
          </a:bodyPr>
          <a:lstStyle/>
          <a:p>
            <a:pPr algn="ctr"/>
            <a:r>
              <a:rPr lang="ru-RU" b="1" dirty="0">
                <a:latin typeface="Times New Roman" panose="02020603050405020304" pitchFamily="18" charset="0"/>
                <a:cs typeface="Times New Roman" panose="02020603050405020304" pitchFamily="18" charset="0"/>
              </a:rPr>
              <a:t>ЕГЭ по</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информатике</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2492896"/>
            <a:ext cx="8229600" cy="3793608"/>
          </a:xfrm>
        </p:spPr>
        <p:txBody>
          <a:bodyPr>
            <a:normAutofit/>
          </a:bodyPr>
          <a:lstStyle/>
          <a:p>
            <a:pPr marL="109728" indent="0" algn="just">
              <a:buNone/>
            </a:pPr>
            <a:r>
              <a:rPr lang="ru-RU" sz="3200" b="1" dirty="0">
                <a:latin typeface="Times New Roman" panose="02020603050405020304" pitchFamily="18" charset="0"/>
                <a:cs typeface="Times New Roman" panose="02020603050405020304" pitchFamily="18" charset="0"/>
              </a:rPr>
              <a:t>1. Только на компьютерах.</a:t>
            </a:r>
          </a:p>
          <a:p>
            <a:pPr marL="109728" indent="0" algn="just">
              <a:buNone/>
            </a:pPr>
            <a:r>
              <a:rPr lang="ru-RU" sz="3200" b="1" dirty="0">
                <a:latin typeface="Times New Roman" panose="02020603050405020304" pitchFamily="18" charset="0"/>
                <a:cs typeface="Times New Roman" panose="02020603050405020304" pitchFamily="18" charset="0"/>
              </a:rPr>
              <a:t>2. Выдадут только бланки регистрации и черновики.</a:t>
            </a:r>
          </a:p>
          <a:p>
            <a:pPr marL="109728" indent="0" algn="just">
              <a:buNone/>
            </a:pPr>
            <a:r>
              <a:rPr lang="ru-RU" sz="3200" b="1" dirty="0">
                <a:latin typeface="Times New Roman" panose="02020603050405020304" pitchFamily="18" charset="0"/>
                <a:cs typeface="Times New Roman" panose="02020603050405020304" pitchFamily="18" charset="0"/>
              </a:rPr>
              <a:t>3. Бланки ответов в электронном виде.</a:t>
            </a:r>
          </a:p>
          <a:p>
            <a:pPr marL="109728" indent="0" algn="just">
              <a:buNone/>
            </a:pPr>
            <a:r>
              <a:rPr lang="ru-RU" sz="3200" b="1" dirty="0">
                <a:latin typeface="Times New Roman" panose="02020603050405020304" pitchFamily="18" charset="0"/>
                <a:cs typeface="Times New Roman" panose="02020603050405020304" pitchFamily="18" charset="0"/>
              </a:rPr>
              <a:t>4. Если произошел сбой, то можно пересдать в тот же день или резервные сроки.</a:t>
            </a:r>
          </a:p>
        </p:txBody>
      </p:sp>
    </p:spTree>
    <p:extLst>
      <p:ext uri="{BB962C8B-B14F-4D97-AF65-F5344CB8AC3E}">
        <p14:creationId xmlns:p14="http://schemas.microsoft.com/office/powerpoint/2010/main" val="2441205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7840" y="536958"/>
            <a:ext cx="8229600" cy="646416"/>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Сроки проведения ГИА </a:t>
            </a:r>
          </a:p>
        </p:txBody>
      </p:sp>
      <p:sp>
        <p:nvSpPr>
          <p:cNvPr id="4" name="Прямоугольник 3"/>
          <p:cNvSpPr/>
          <p:nvPr/>
        </p:nvSpPr>
        <p:spPr>
          <a:xfrm>
            <a:off x="588386" y="1265812"/>
            <a:ext cx="7967228" cy="1754326"/>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	Для проведения ЕГЭ и ГВЭ предусматривается единое расписание экзаменов, продолжительность проведения экзаменов, требования к использованию средств обучения и воспитания, используемых при проведении экзаменов, которые ежегодно утверждаются приказом Министерства просвещения РФ и Федеральной службы по надзору в сфере образования и науки.</a:t>
            </a:r>
          </a:p>
        </p:txBody>
      </p:sp>
      <p:sp>
        <p:nvSpPr>
          <p:cNvPr id="3" name="Прямоугольник 2"/>
          <p:cNvSpPr/>
          <p:nvPr/>
        </p:nvSpPr>
        <p:spPr>
          <a:xfrm>
            <a:off x="675668" y="4349474"/>
            <a:ext cx="7597654" cy="115212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 каждом из периодов проведения ГИА-11 предусматриваются </a:t>
            </a:r>
            <a:r>
              <a:rPr lang="ru-RU" sz="240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основные </a:t>
            </a:r>
            <a:r>
              <a:rPr lang="ru-RU"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 </a:t>
            </a:r>
            <a:r>
              <a:rPr lang="ru-RU" sz="240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резервные</a:t>
            </a:r>
            <a:r>
              <a:rPr lang="ru-RU"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сроки.</a:t>
            </a:r>
          </a:p>
        </p:txBody>
      </p:sp>
      <p:sp>
        <p:nvSpPr>
          <p:cNvPr id="7" name="Прямоугольник 6"/>
          <p:cNvSpPr/>
          <p:nvPr/>
        </p:nvSpPr>
        <p:spPr>
          <a:xfrm>
            <a:off x="675668" y="3119828"/>
            <a:ext cx="7669662" cy="108012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w="0"/>
                <a:solidFill>
                  <a:schemeClr val="tx1"/>
                </a:solidFill>
                <a:effectLst>
                  <a:outerShdw blurRad="38100" dist="19050" dir="2700000" algn="tl" rotWithShape="0">
                    <a:schemeClr val="dk1">
                      <a:alpha val="40000"/>
                    </a:schemeClr>
                  </a:outerShdw>
                </a:effectLst>
              </a:rPr>
              <a:t>ГИА-11 проводится в </a:t>
            </a:r>
            <a:r>
              <a:rPr lang="ru-RU" sz="2400" dirty="0">
                <a:ln w="0"/>
                <a:solidFill>
                  <a:schemeClr val="accent3">
                    <a:lumMod val="50000"/>
                  </a:schemeClr>
                </a:solidFill>
                <a:effectLst>
                  <a:outerShdw blurRad="38100" dist="19050" dir="2700000" algn="tl" rotWithShape="0">
                    <a:schemeClr val="dk1">
                      <a:alpha val="40000"/>
                    </a:schemeClr>
                  </a:outerShdw>
                </a:effectLst>
              </a:rPr>
              <a:t>досрочный (март-апрель),</a:t>
            </a:r>
            <a:r>
              <a:rPr lang="ru-RU" sz="2400" dirty="0">
                <a:ln w="0"/>
                <a:solidFill>
                  <a:schemeClr val="tx1"/>
                </a:solidFill>
                <a:effectLst>
                  <a:outerShdw blurRad="38100" dist="19050" dir="2700000" algn="tl" rotWithShape="0">
                    <a:schemeClr val="dk1">
                      <a:alpha val="40000"/>
                    </a:schemeClr>
                  </a:outerShdw>
                </a:effectLst>
              </a:rPr>
              <a:t> </a:t>
            </a:r>
            <a:r>
              <a:rPr lang="ru-RU" sz="2400" dirty="0">
                <a:ln w="0"/>
                <a:solidFill>
                  <a:srgbClr val="0070C0"/>
                </a:solidFill>
                <a:effectLst>
                  <a:outerShdw blurRad="38100" dist="19050" dir="2700000" algn="tl" rotWithShape="0">
                    <a:schemeClr val="dk1">
                      <a:alpha val="40000"/>
                    </a:schemeClr>
                  </a:outerShdw>
                </a:effectLst>
              </a:rPr>
              <a:t>основной (май-июль)</a:t>
            </a:r>
            <a:r>
              <a:rPr lang="ru-RU" sz="2400" dirty="0">
                <a:ln w="0"/>
                <a:solidFill>
                  <a:schemeClr val="tx1"/>
                </a:solidFill>
                <a:effectLst>
                  <a:outerShdw blurRad="38100" dist="19050" dir="2700000" algn="tl" rotWithShape="0">
                    <a:schemeClr val="dk1">
                      <a:alpha val="40000"/>
                    </a:schemeClr>
                  </a:outerShdw>
                </a:effectLst>
              </a:rPr>
              <a:t> и </a:t>
            </a:r>
            <a:r>
              <a:rPr lang="ru-RU" sz="2400" dirty="0">
                <a:ln w="0"/>
                <a:solidFill>
                  <a:srgbClr val="7030A0"/>
                </a:solidFill>
                <a:effectLst>
                  <a:outerShdw blurRad="38100" dist="19050" dir="2700000" algn="tl" rotWithShape="0">
                    <a:schemeClr val="dk1">
                      <a:alpha val="40000"/>
                    </a:schemeClr>
                  </a:outerShdw>
                </a:effectLst>
              </a:rPr>
              <a:t>дополнительный (сентябрь)</a:t>
            </a:r>
            <a:r>
              <a:rPr lang="ru-RU" sz="2400" dirty="0">
                <a:ln w="0"/>
                <a:solidFill>
                  <a:schemeClr val="tx1"/>
                </a:solidFill>
                <a:effectLst>
                  <a:outerShdw blurRad="38100" dist="19050" dir="2700000" algn="tl" rotWithShape="0">
                    <a:schemeClr val="dk1">
                      <a:alpha val="40000"/>
                    </a:schemeClr>
                  </a:outerShdw>
                </a:effectLst>
              </a:rPr>
              <a:t> периоды</a:t>
            </a:r>
          </a:p>
        </p:txBody>
      </p:sp>
      <p:sp>
        <p:nvSpPr>
          <p:cNvPr id="5" name="Прямоугольник 4">
            <a:extLst>
              <a:ext uri="{FF2B5EF4-FFF2-40B4-BE49-F238E27FC236}">
                <a16:creationId xmlns:a16="http://schemas.microsoft.com/office/drawing/2014/main" id="{55514FF3-E3C3-4D28-BD5F-CCD0039010AC}"/>
              </a:ext>
            </a:extLst>
          </p:cNvPr>
          <p:cNvSpPr/>
          <p:nvPr/>
        </p:nvSpPr>
        <p:spPr>
          <a:xfrm>
            <a:off x="395536" y="5619756"/>
            <a:ext cx="8748464" cy="1200329"/>
          </a:xfrm>
          <a:prstGeom prst="rect">
            <a:avLst/>
          </a:prstGeom>
        </p:spPr>
        <p:txBody>
          <a:bodyPr wrap="square">
            <a:spAutoFit/>
          </a:bodyPr>
          <a:lstStyle/>
          <a:p>
            <a:pPr algn="just"/>
            <a:r>
              <a:rPr lang="ru-RU" b="1" dirty="0"/>
              <a:t>Для участников ГИА-11, не имеющих возможности по уважительным причинам (болезнь или иные обстоятельства), подтвержденным документально, пройти ГИА-11 в основные сроки, экзамены проводятся в досрочный период.</a:t>
            </a:r>
          </a:p>
        </p:txBody>
      </p:sp>
    </p:spTree>
    <p:extLst>
      <p:ext uri="{BB962C8B-B14F-4D97-AF65-F5344CB8AC3E}">
        <p14:creationId xmlns:p14="http://schemas.microsoft.com/office/powerpoint/2010/main" val="1486951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352928" cy="1800200"/>
          </a:xfrm>
        </p:spPr>
        <p:txBody>
          <a:bodyPr>
            <a:normAutofit fontScale="90000"/>
          </a:bodyPr>
          <a:lstStyle/>
          <a:p>
            <a:pPr algn="ctr"/>
            <a:br>
              <a:rPr lang="ru-RU" sz="4400" b="1" dirty="0">
                <a:latin typeface="Times New Roman" panose="02020603050405020304" pitchFamily="18" charset="0"/>
                <a:cs typeface="Times New Roman" panose="02020603050405020304" pitchFamily="18" charset="0"/>
                <a:hlinkClick r:id="rId2" action="ppaction://hlinkfile"/>
              </a:rPr>
            </a:br>
            <a:r>
              <a:rPr lang="ru-RU" sz="4400" b="1" dirty="0">
                <a:latin typeface="Times New Roman" panose="02020603050405020304" pitchFamily="18" charset="0"/>
                <a:cs typeface="Times New Roman" panose="02020603050405020304" pitchFamily="18" charset="0"/>
                <a:hlinkClick r:id="rId2" action="ppaction://hlinkfile"/>
              </a:rPr>
              <a:t>Опубликованы проекты расписания ЕГЭ, ОГЭ и ГВЭ на 2026 год</a:t>
            </a:r>
            <a:br>
              <a:rPr lang="ru-RU" dirty="0"/>
            </a:br>
            <a:endParaRPr lang="ru-RU" dirty="0"/>
          </a:p>
        </p:txBody>
      </p:sp>
      <p:sp>
        <p:nvSpPr>
          <p:cNvPr id="3" name="Прямоугольник 2">
            <a:extLst>
              <a:ext uri="{FF2B5EF4-FFF2-40B4-BE49-F238E27FC236}">
                <a16:creationId xmlns:a16="http://schemas.microsoft.com/office/drawing/2014/main" id="{6FB65E55-0C8F-404E-B25E-DFAB446768F5}"/>
              </a:ext>
            </a:extLst>
          </p:cNvPr>
          <p:cNvSpPr/>
          <p:nvPr/>
        </p:nvSpPr>
        <p:spPr>
          <a:xfrm>
            <a:off x="683568" y="2852936"/>
            <a:ext cx="7941568" cy="3785652"/>
          </a:xfrm>
          <a:prstGeom prst="rect">
            <a:avLst/>
          </a:prstGeom>
        </p:spPr>
        <p:txBody>
          <a:bodyPr wrap="square">
            <a:spAutoFit/>
          </a:bodyPr>
          <a:lstStyle/>
          <a:p>
            <a:pPr algn="ctr"/>
            <a:r>
              <a:rPr lang="ru-RU" sz="2800" b="1" dirty="0">
                <a:solidFill>
                  <a:srgbClr val="1A1A1A"/>
                </a:solidFill>
                <a:latin typeface="Times New Roman" panose="02020603050405020304" pitchFamily="18" charset="0"/>
                <a:cs typeface="Times New Roman" panose="02020603050405020304" pitchFamily="18" charset="0"/>
              </a:rPr>
              <a:t>Основной период – </a:t>
            </a:r>
            <a:r>
              <a:rPr lang="ru-RU" sz="3200" b="1" u="sng" dirty="0">
                <a:solidFill>
                  <a:srgbClr val="1A1A1A"/>
                </a:solidFill>
                <a:latin typeface="Times New Roman" panose="02020603050405020304" pitchFamily="18" charset="0"/>
                <a:cs typeface="Times New Roman" panose="02020603050405020304" pitchFamily="18" charset="0"/>
              </a:rPr>
              <a:t>с 1 июня по 9 июля</a:t>
            </a:r>
          </a:p>
          <a:p>
            <a:endParaRPr lang="ru-RU" sz="2800" dirty="0">
              <a:solidFill>
                <a:srgbClr val="1A1A1A"/>
              </a:solidFill>
              <a:latin typeface="Times New Roman" panose="02020603050405020304" pitchFamily="18" charset="0"/>
              <a:cs typeface="Times New Roman" panose="02020603050405020304" pitchFamily="18" charset="0"/>
            </a:endParaRPr>
          </a:p>
          <a:p>
            <a:pPr algn="ctr"/>
            <a:r>
              <a:rPr lang="ru-RU" sz="3200" b="1" u="sng" dirty="0">
                <a:solidFill>
                  <a:srgbClr val="1A1A1A"/>
                </a:solidFill>
                <a:latin typeface="Times New Roman" panose="02020603050405020304" pitchFamily="18" charset="0"/>
                <a:cs typeface="Times New Roman" panose="02020603050405020304" pitchFamily="18" charset="0"/>
              </a:rPr>
              <a:t>С 22 июня по 25 июня </a:t>
            </a:r>
            <a:r>
              <a:rPr lang="ru-RU" sz="2800" b="1" dirty="0">
                <a:solidFill>
                  <a:srgbClr val="1A1A1A"/>
                </a:solidFill>
                <a:latin typeface="Times New Roman" panose="02020603050405020304" pitchFamily="18" charset="0"/>
                <a:cs typeface="Times New Roman" panose="02020603050405020304" pitchFamily="18" charset="0"/>
              </a:rPr>
              <a:t>в расписании предусмотрены резервные дни для сдачи экзаменов по всем предметам</a:t>
            </a:r>
          </a:p>
          <a:p>
            <a:endParaRPr lang="ru-RU" sz="2800" dirty="0">
              <a:solidFill>
                <a:srgbClr val="1A1A1A"/>
              </a:solidFill>
              <a:latin typeface="Times New Roman" panose="02020603050405020304" pitchFamily="18" charset="0"/>
              <a:cs typeface="Times New Roman" panose="02020603050405020304" pitchFamily="18" charset="0"/>
            </a:endParaRPr>
          </a:p>
          <a:p>
            <a:pPr algn="ctr"/>
            <a:r>
              <a:rPr lang="ru-RU" sz="3200" b="1" u="sng" dirty="0">
                <a:solidFill>
                  <a:srgbClr val="1A1A1A"/>
                </a:solidFill>
                <a:latin typeface="Times New Roman" panose="02020603050405020304" pitchFamily="18" charset="0"/>
                <a:cs typeface="Times New Roman" panose="02020603050405020304" pitchFamily="18" charset="0"/>
              </a:rPr>
              <a:t>8 и 9 июля </a:t>
            </a:r>
            <a:r>
              <a:rPr lang="ru-RU" sz="3200" dirty="0">
                <a:solidFill>
                  <a:srgbClr val="1A1A1A"/>
                </a:solidFill>
                <a:latin typeface="Times New Roman" panose="02020603050405020304" pitchFamily="18" charset="0"/>
                <a:cs typeface="Times New Roman" panose="02020603050405020304" pitchFamily="18" charset="0"/>
              </a:rPr>
              <a:t>– дни для пересдач одного из предметов ЕГЭ по выбору выпускника</a:t>
            </a:r>
            <a:endParaRPr lang="ru-RU" sz="3200" b="0" i="0" dirty="0">
              <a:solidFill>
                <a:srgbClr val="1A1A1A"/>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971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1066800"/>
          </a:xfrm>
        </p:spPr>
        <p:txBody>
          <a:bodyPr>
            <a:noAutofit/>
          </a:bodyPr>
          <a:lstStyle/>
          <a:p>
            <a:pPr algn="ctr"/>
            <a:r>
              <a:rPr lang="ru-RU" b="1" dirty="0">
                <a:latin typeface="Times New Roman" panose="02020603050405020304" pitchFamily="18" charset="0"/>
                <a:cs typeface="Times New Roman" panose="02020603050405020304" pitchFamily="18" charset="0"/>
              </a:rPr>
              <a:t>Когда проверят работы</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988840"/>
            <a:ext cx="8229600" cy="4325112"/>
          </a:xfrm>
        </p:spPr>
        <p:txBody>
          <a:bodyPr>
            <a:normAutofit/>
          </a:bodyPr>
          <a:lstStyle/>
          <a:p>
            <a:pPr marL="109728" indent="0">
              <a:buNone/>
            </a:pPr>
            <a:r>
              <a:rPr lang="ru-RU" dirty="0"/>
              <a:t>– по информатике — не позднее двух календарных дней после экзамена;</a:t>
            </a:r>
          </a:p>
          <a:p>
            <a:pPr marL="109728" indent="0">
              <a:buNone/>
            </a:pPr>
            <a:r>
              <a:rPr lang="ru-RU" dirty="0"/>
              <a:t>– математике базового уровня — не позднее трех календарных дней;</a:t>
            </a:r>
          </a:p>
          <a:p>
            <a:pPr marL="109728" indent="0">
              <a:buNone/>
            </a:pPr>
            <a:r>
              <a:rPr lang="ru-RU" dirty="0"/>
              <a:t>– математике профильного уровня, ГВЭ по математике — не позднее четырех календарных дней;</a:t>
            </a:r>
          </a:p>
          <a:p>
            <a:pPr marL="109728" indent="0">
              <a:buNone/>
            </a:pPr>
            <a:r>
              <a:rPr lang="ru-RU" dirty="0"/>
              <a:t>– русскому языку — не позднее шести календарных дней;</a:t>
            </a:r>
          </a:p>
        </p:txBody>
      </p:sp>
    </p:spTree>
    <p:extLst>
      <p:ext uri="{BB962C8B-B14F-4D97-AF65-F5344CB8AC3E}">
        <p14:creationId xmlns:p14="http://schemas.microsoft.com/office/powerpoint/2010/main" val="2896167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720080"/>
          </a:xfrm>
        </p:spPr>
        <p:txBody>
          <a:bodyPr>
            <a:noAutofit/>
          </a:bodyPr>
          <a:lstStyle/>
          <a:p>
            <a:pPr algn="ctr"/>
            <a:r>
              <a:rPr lang="ru-RU" b="1" dirty="0">
                <a:latin typeface="Times New Roman" panose="02020603050405020304" pitchFamily="18" charset="0"/>
                <a:cs typeface="Times New Roman" panose="02020603050405020304" pitchFamily="18" charset="0"/>
              </a:rPr>
              <a:t>Когда проверят работы</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988840"/>
            <a:ext cx="8229600" cy="4325112"/>
          </a:xfrm>
        </p:spPr>
        <p:txBody>
          <a:bodyPr>
            <a:normAutofit/>
          </a:bodyPr>
          <a:lstStyle/>
          <a:p>
            <a:pPr marL="109728" indent="0">
              <a:buNone/>
            </a:pPr>
            <a:r>
              <a:rPr lang="ru-RU" dirty="0">
                <a:latin typeface="Times New Roman" panose="02020603050405020304" pitchFamily="18" charset="0"/>
                <a:cs typeface="Times New Roman" panose="02020603050405020304" pitchFamily="18" charset="0"/>
              </a:rPr>
              <a:t>– учебным предметам по выбору — не позднее четырех календарных дней после экзамена. Исключение – ЕГЭ по информатике;</a:t>
            </a:r>
          </a:p>
          <a:p>
            <a:pPr marL="109728" indent="0">
              <a:buNone/>
            </a:pPr>
            <a:r>
              <a:rPr lang="ru-RU" dirty="0">
                <a:latin typeface="Times New Roman" panose="02020603050405020304" pitchFamily="18" charset="0"/>
                <a:cs typeface="Times New Roman" panose="02020603050405020304" pitchFamily="18" charset="0"/>
              </a:rPr>
              <a:t>– экзаменам в досрочный и дополнительный периоды, в резервные сроки каждого из периодов, — не позднее трех календарных дней после экзамена.</a:t>
            </a:r>
          </a:p>
          <a:p>
            <a:pPr marL="109728" indent="0">
              <a:buNone/>
            </a:pPr>
            <a:r>
              <a:rPr lang="ru-RU" dirty="0">
                <a:latin typeface="Times New Roman" panose="02020603050405020304" pitchFamily="18" charset="0"/>
                <a:cs typeface="Times New Roman" panose="02020603050405020304" pitchFamily="18" charset="0"/>
              </a:rPr>
              <a:t>Исключение – ЕГЭ по информатике. Ранее отдельно ЕГЭ по информатике не выделяли.</a:t>
            </a:r>
          </a:p>
        </p:txBody>
      </p:sp>
    </p:spTree>
    <p:extLst>
      <p:ext uri="{BB962C8B-B14F-4D97-AF65-F5344CB8AC3E}">
        <p14:creationId xmlns:p14="http://schemas.microsoft.com/office/powerpoint/2010/main" val="4019310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1512168"/>
          </a:xfrm>
        </p:spPr>
        <p:txBody>
          <a:bodyPr>
            <a:normAutofit/>
          </a:bodyPr>
          <a:lstStyle/>
          <a:p>
            <a:pPr algn="ctr"/>
            <a:r>
              <a:rPr lang="ru-RU" b="1" dirty="0">
                <a:latin typeface="Times New Roman" panose="02020603050405020304" pitchFamily="18" charset="0"/>
                <a:cs typeface="Times New Roman" panose="02020603050405020304" pitchFamily="18" charset="0"/>
              </a:rPr>
              <a:t>Когда</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опубликуют результаты</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2708920"/>
            <a:ext cx="8229600" cy="2736304"/>
          </a:xfrm>
        </p:spPr>
        <p:txBody>
          <a:bodyPr>
            <a:normAutofit/>
          </a:bodyPr>
          <a:lstStyle/>
          <a:p>
            <a:pPr marL="109728" indent="0" algn="just">
              <a:buNone/>
            </a:pPr>
            <a:r>
              <a:rPr lang="ru-RU" sz="3200" dirty="0">
                <a:latin typeface="Times New Roman" panose="02020603050405020304" pitchFamily="18" charset="0"/>
                <a:cs typeface="Times New Roman" panose="02020603050405020304" pitchFamily="18" charset="0"/>
              </a:rPr>
              <a:t>Результаты экзаменов опубликуют через 7-11 дней после проведения экзамена в зависимости от предмета. Это связано с централизованной проверкой работ. Ее могут проводить в течение пяти рабочих дней.</a:t>
            </a:r>
          </a:p>
        </p:txBody>
      </p:sp>
    </p:spTree>
    <p:extLst>
      <p:ext uri="{BB962C8B-B14F-4D97-AF65-F5344CB8AC3E}">
        <p14:creationId xmlns:p14="http://schemas.microsoft.com/office/powerpoint/2010/main" val="575931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229600" cy="504056"/>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Порядок проведения ГИА</a:t>
            </a:r>
          </a:p>
        </p:txBody>
      </p:sp>
      <p:sp>
        <p:nvSpPr>
          <p:cNvPr id="4" name="Прямоугольник 3"/>
          <p:cNvSpPr/>
          <p:nvPr/>
        </p:nvSpPr>
        <p:spPr>
          <a:xfrm>
            <a:off x="539552" y="1340768"/>
            <a:ext cx="8445624" cy="1754326"/>
          </a:xfrm>
          <a:prstGeom prst="rect">
            <a:avLst/>
          </a:prstGeom>
        </p:spPr>
        <p:txBody>
          <a:bodyPr wrap="square">
            <a:spAutoFit/>
          </a:bodyPr>
          <a:lstStyle/>
          <a:p>
            <a:pPr marL="285750" indent="-285750"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В день проведения экзамена учащийся прибывает на ППЭ не ранее 09.00 по</a:t>
            </a:r>
          </a:p>
          <a:p>
            <a:pPr algn="just"/>
            <a:r>
              <a:rPr lang="ru-RU" dirty="0">
                <a:latin typeface="Times New Roman" panose="02020603050405020304" pitchFamily="18" charset="0"/>
                <a:cs typeface="Times New Roman" panose="02020603050405020304" pitchFamily="18" charset="0"/>
              </a:rPr>
              <a:t>московскому времени.</a:t>
            </a:r>
          </a:p>
          <a:p>
            <a:pPr marL="285750" indent="-285750"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Допуск в ППЭ осуществляется </a:t>
            </a:r>
            <a:r>
              <a:rPr lang="ru-RU" b="1" dirty="0">
                <a:latin typeface="Times New Roman" panose="02020603050405020304" pitchFamily="18" charset="0"/>
                <a:cs typeface="Times New Roman" panose="02020603050405020304" pitchFamily="18" charset="0"/>
              </a:rPr>
              <a:t>при наличии документа удостоверяющего</a:t>
            </a:r>
          </a:p>
          <a:p>
            <a:pPr algn="just"/>
            <a:r>
              <a:rPr lang="ru-RU" b="1" dirty="0">
                <a:latin typeface="Times New Roman" panose="02020603050405020304" pitchFamily="18" charset="0"/>
                <a:cs typeface="Times New Roman" panose="02020603050405020304" pitchFamily="18" charset="0"/>
              </a:rPr>
              <a:t>личность и при наличии в списках распределения.</a:t>
            </a:r>
          </a:p>
          <a:p>
            <a:pPr marL="285750" indent="-285750"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В случае опоздания участника на экзамен, он допускается в ППЭ, при этом</a:t>
            </a:r>
          </a:p>
          <a:p>
            <a:pPr algn="just"/>
            <a:r>
              <a:rPr lang="ru-RU" b="1" dirty="0">
                <a:latin typeface="Times New Roman" panose="02020603050405020304" pitchFamily="18" charset="0"/>
                <a:cs typeface="Times New Roman" panose="02020603050405020304" pitchFamily="18" charset="0"/>
              </a:rPr>
              <a:t>время экзамена не продлевается.</a:t>
            </a:r>
          </a:p>
        </p:txBody>
      </p:sp>
      <p:sp>
        <p:nvSpPr>
          <p:cNvPr id="5" name="Прямоугольник 4"/>
          <p:cNvSpPr/>
          <p:nvPr/>
        </p:nvSpPr>
        <p:spPr>
          <a:xfrm>
            <a:off x="395536" y="3095094"/>
            <a:ext cx="8445624" cy="923330"/>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Во время экзамена обучающиеся выходят из аудитории и перемещаются по ППЭ в сопровождении одного из организаторов. При выходе из аудитории обучающиеся оставляют экзаменационные материалы и черновики на рабочем столе.</a:t>
            </a:r>
          </a:p>
        </p:txBody>
      </p:sp>
      <p:sp>
        <p:nvSpPr>
          <p:cNvPr id="6" name="Прямоугольник 5"/>
          <p:cNvSpPr/>
          <p:nvPr/>
        </p:nvSpPr>
        <p:spPr>
          <a:xfrm>
            <a:off x="503548" y="4221088"/>
            <a:ext cx="8517632" cy="1477328"/>
          </a:xfrm>
          <a:prstGeom prst="rect">
            <a:avLst/>
          </a:prstGeom>
          <a:solidFill>
            <a:schemeClr val="tx2">
              <a:lumMod val="20000"/>
              <a:lumOff val="80000"/>
            </a:schemeClr>
          </a:solidFill>
        </p:spPr>
        <p:txBody>
          <a:bodyPr wrap="square">
            <a:spAutoFit/>
          </a:bodyPr>
          <a:lstStyle/>
          <a:p>
            <a:pPr algn="just"/>
            <a:r>
              <a:rPr lang="ru-RU" dirty="0">
                <a:latin typeface="Times New Roman" panose="02020603050405020304" pitchFamily="18" charset="0"/>
                <a:cs typeface="Times New Roman" panose="02020603050405020304" pitchFamily="18" charset="0"/>
              </a:rPr>
              <a:t>Участники ГИА-11, допустившие нарушение порядка проведения экзамена, удаляются из ППЭ. По данному факту составляется акт, который передаётся на рассмотрение в ГЭК. Если факт нарушения участником ГИА-11 порядка проведения экзамена подтверждается, ГЭК принимает решение об аннулировании результатов участника по соответствующему учебному предмету. </a:t>
            </a:r>
          </a:p>
        </p:txBody>
      </p:sp>
    </p:spTree>
    <p:extLst>
      <p:ext uri="{BB962C8B-B14F-4D97-AF65-F5344CB8AC3E}">
        <p14:creationId xmlns:p14="http://schemas.microsoft.com/office/powerpoint/2010/main" val="637341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3663" y="765285"/>
            <a:ext cx="8435280" cy="954107"/>
          </a:xfrm>
          <a:prstGeom prst="rect">
            <a:avLst/>
          </a:prstGeom>
          <a:solidFill>
            <a:schemeClr val="bg2"/>
          </a:solidFill>
        </p:spPr>
        <p:txBody>
          <a:bodyPr wrap="square">
            <a:spAutoFit/>
          </a:bodyPr>
          <a:lstStyle/>
          <a:p>
            <a:pPr algn="ctr"/>
            <a:r>
              <a:rPr lang="ru-RU" sz="2800" b="1" dirty="0">
                <a:solidFill>
                  <a:srgbClr val="FF0000"/>
                </a:solidFill>
                <a:latin typeface="Times New Roman" panose="02020603050405020304" pitchFamily="18" charset="0"/>
                <a:cs typeface="Times New Roman" panose="02020603050405020304" pitchFamily="18" charset="0"/>
              </a:rPr>
              <a:t>Осуществление видеонаблюдения</a:t>
            </a:r>
            <a:br>
              <a:rPr lang="ru-RU" sz="2800" b="1" dirty="0">
                <a:solidFill>
                  <a:srgbClr val="FF0000"/>
                </a:solidFill>
                <a:latin typeface="Times New Roman" panose="02020603050405020304" pitchFamily="18" charset="0"/>
                <a:cs typeface="Times New Roman" panose="02020603050405020304" pitchFamily="18" charset="0"/>
              </a:rPr>
            </a:br>
            <a:r>
              <a:rPr lang="ru-RU" sz="2800" b="1" dirty="0">
                <a:solidFill>
                  <a:srgbClr val="FF0000"/>
                </a:solidFill>
                <a:latin typeface="Times New Roman" panose="02020603050405020304" pitchFamily="18" charset="0"/>
                <a:cs typeface="Times New Roman" panose="02020603050405020304" pitchFamily="18" charset="0"/>
              </a:rPr>
              <a:t>в помещениях ППЭ</a:t>
            </a:r>
          </a:p>
        </p:txBody>
      </p:sp>
      <p:sp>
        <p:nvSpPr>
          <p:cNvPr id="6" name="Заголовок 3"/>
          <p:cNvSpPr txBox="1">
            <a:spLocks/>
          </p:cNvSpPr>
          <p:nvPr/>
        </p:nvSpPr>
        <p:spPr>
          <a:xfrm>
            <a:off x="457200" y="1844824"/>
            <a:ext cx="8311952" cy="523220"/>
          </a:xfrm>
          <a:prstGeom prst="rect">
            <a:avLst/>
          </a:prstGeom>
          <a:solidFill>
            <a:schemeClr val="bg2"/>
          </a:solidFill>
        </p:spPr>
        <p:txBody>
          <a:bodyPr vert="horz" wrap="square" anchor="ctr">
            <a:sp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ru-RU" sz="2800" b="1" dirty="0">
                <a:solidFill>
                  <a:srgbClr val="FF0000"/>
                </a:solidFill>
                <a:latin typeface="Times New Roman" panose="02020603050405020304" pitchFamily="18" charset="0"/>
                <a:cs typeface="Times New Roman" panose="02020603050405020304" pitchFamily="18" charset="0"/>
              </a:rPr>
              <a:t>При входе в ППЭ - металлоискатель</a:t>
            </a:r>
          </a:p>
        </p:txBody>
      </p:sp>
      <p:sp>
        <p:nvSpPr>
          <p:cNvPr id="7" name="Заголовок 3"/>
          <p:cNvSpPr txBox="1">
            <a:spLocks/>
          </p:cNvSpPr>
          <p:nvPr/>
        </p:nvSpPr>
        <p:spPr>
          <a:xfrm>
            <a:off x="457200" y="2708920"/>
            <a:ext cx="8311952" cy="954107"/>
          </a:xfrm>
          <a:prstGeom prst="rect">
            <a:avLst/>
          </a:prstGeom>
          <a:solidFill>
            <a:schemeClr val="bg2"/>
          </a:solidFill>
        </p:spPr>
        <p:txBody>
          <a:bodyPr vert="horz" wrap="square" anchor="ctr">
            <a:sp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ru-RU" sz="2800" b="1" dirty="0">
                <a:solidFill>
                  <a:srgbClr val="FF0000"/>
                </a:solidFill>
                <a:latin typeface="Times New Roman" panose="02020603050405020304" pitchFamily="18" charset="0"/>
                <a:cs typeface="Times New Roman" panose="02020603050405020304" pitchFamily="18" charset="0"/>
              </a:rPr>
              <a:t>100-процентное применение печати КИМ в аудиториях ППЭ</a:t>
            </a:r>
          </a:p>
        </p:txBody>
      </p:sp>
      <p:sp>
        <p:nvSpPr>
          <p:cNvPr id="8" name="Заголовок 3"/>
          <p:cNvSpPr txBox="1">
            <a:spLocks/>
          </p:cNvSpPr>
          <p:nvPr/>
        </p:nvSpPr>
        <p:spPr>
          <a:xfrm>
            <a:off x="459741" y="3789040"/>
            <a:ext cx="8311952" cy="954107"/>
          </a:xfrm>
          <a:prstGeom prst="rect">
            <a:avLst/>
          </a:prstGeom>
          <a:solidFill>
            <a:schemeClr val="bg2"/>
          </a:solidFill>
        </p:spPr>
        <p:txBody>
          <a:bodyPr vert="horz" wrap="square" anchor="ctr">
            <a:sp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ru-RU" sz="2800" b="1" dirty="0">
                <a:solidFill>
                  <a:srgbClr val="FF0000"/>
                </a:solidFill>
                <a:latin typeface="Times New Roman" panose="02020603050405020304" pitchFamily="18" charset="0"/>
                <a:cs typeface="Times New Roman" panose="02020603050405020304" pitchFamily="18" charset="0"/>
              </a:rPr>
              <a:t>100-процентное сканирование экзаменационных материалов участников ЕГЭ в ППЭ</a:t>
            </a:r>
          </a:p>
        </p:txBody>
      </p:sp>
      <p:sp>
        <p:nvSpPr>
          <p:cNvPr id="9" name="Заголовок 3"/>
          <p:cNvSpPr txBox="1">
            <a:spLocks/>
          </p:cNvSpPr>
          <p:nvPr/>
        </p:nvSpPr>
        <p:spPr>
          <a:xfrm>
            <a:off x="460830" y="5013176"/>
            <a:ext cx="8311952" cy="954107"/>
          </a:xfrm>
          <a:prstGeom prst="rect">
            <a:avLst/>
          </a:prstGeom>
          <a:solidFill>
            <a:schemeClr val="bg2"/>
          </a:solidFill>
        </p:spPr>
        <p:txBody>
          <a:bodyPr vert="horz" wrap="square" anchor="ctr">
            <a:sp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ru-RU" sz="2800" b="1" dirty="0">
                <a:solidFill>
                  <a:srgbClr val="FF0000"/>
                </a:solidFill>
                <a:latin typeface="Times New Roman" panose="02020603050405020304" pitchFamily="18" charset="0"/>
                <a:cs typeface="Times New Roman" panose="02020603050405020304" pitchFamily="18" charset="0"/>
              </a:rPr>
              <a:t>100-процентное обеспечение онлайн видеотрансляции</a:t>
            </a:r>
          </a:p>
        </p:txBody>
      </p:sp>
    </p:spTree>
    <p:extLst>
      <p:ext uri="{BB962C8B-B14F-4D97-AF65-F5344CB8AC3E}">
        <p14:creationId xmlns:p14="http://schemas.microsoft.com/office/powerpoint/2010/main" val="152508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1066800"/>
          </a:xfrm>
        </p:spPr>
        <p:txBody>
          <a:bodyPr>
            <a:noAutofit/>
          </a:bodyPr>
          <a:lstStyle/>
          <a:p>
            <a:r>
              <a:rPr lang="ru-RU" sz="3600" b="1" dirty="0">
                <a:latin typeface="Times New Roman" pitchFamily="18" charset="0"/>
                <a:cs typeface="Times New Roman" pitchFamily="18" charset="0"/>
              </a:rPr>
              <a:t>Формы проведения ГИА в 2026 году</a:t>
            </a:r>
          </a:p>
        </p:txBody>
      </p:sp>
      <p:sp>
        <p:nvSpPr>
          <p:cNvPr id="3" name="Объект 2"/>
          <p:cNvSpPr>
            <a:spLocks noGrp="1"/>
          </p:cNvSpPr>
          <p:nvPr>
            <p:ph idx="1"/>
          </p:nvPr>
        </p:nvSpPr>
        <p:spPr>
          <a:xfrm>
            <a:off x="539552" y="1700808"/>
            <a:ext cx="8229600" cy="4824536"/>
          </a:xfrm>
        </p:spPr>
        <p:txBody>
          <a:bodyPr>
            <a:normAutofit lnSpcReduction="10000"/>
          </a:bodyPr>
          <a:lstStyle/>
          <a:p>
            <a:pPr marL="0" indent="0" algn="just">
              <a:buNone/>
            </a:pPr>
            <a:r>
              <a:rPr lang="ru-RU" sz="3200" b="1" dirty="0">
                <a:latin typeface="Times New Roman" pitchFamily="18" charset="0"/>
                <a:cs typeface="Times New Roman" pitchFamily="18" charset="0"/>
              </a:rPr>
              <a:t>•</a:t>
            </a:r>
            <a:r>
              <a:rPr lang="ru-RU" sz="3600" b="1" dirty="0">
                <a:latin typeface="Times New Roman" pitchFamily="18" charset="0"/>
                <a:cs typeface="Times New Roman" pitchFamily="18" charset="0"/>
              </a:rPr>
              <a:t> ЕГЭ </a:t>
            </a:r>
            <a:r>
              <a:rPr lang="ru-RU" sz="3200" dirty="0">
                <a:latin typeface="Times New Roman" pitchFamily="18" charset="0"/>
                <a:cs typeface="Times New Roman" pitchFamily="18" charset="0"/>
              </a:rPr>
              <a:t>– единый государственный экзамен (КИМ задания стандартизированной формы)</a:t>
            </a:r>
          </a:p>
          <a:p>
            <a:pPr marL="0" indent="0" algn="just">
              <a:buNone/>
            </a:pPr>
            <a:endParaRPr lang="ru-RU" sz="3600" b="1" dirty="0">
              <a:latin typeface="Times New Roman" pitchFamily="18" charset="0"/>
              <a:cs typeface="Times New Roman" pitchFamily="18" charset="0"/>
            </a:endParaRPr>
          </a:p>
          <a:p>
            <a:pPr marL="0" indent="0" algn="just">
              <a:buNone/>
            </a:pPr>
            <a:r>
              <a:rPr lang="ru-RU" sz="3600" b="1" dirty="0">
                <a:latin typeface="Times New Roman" pitchFamily="18" charset="0"/>
                <a:cs typeface="Times New Roman" pitchFamily="18" charset="0"/>
              </a:rPr>
              <a:t>• ГВЭ </a:t>
            </a:r>
            <a:r>
              <a:rPr lang="ru-RU" sz="3200" dirty="0">
                <a:latin typeface="Times New Roman" pitchFamily="18" charset="0"/>
                <a:cs typeface="Times New Roman" pitchFamily="18" charset="0"/>
              </a:rPr>
              <a:t>– государственный выпускной экзамен (письменная и устная форма: тексты, темы, задания, билеты) – </a:t>
            </a:r>
            <a:r>
              <a:rPr lang="ru-RU" dirty="0">
                <a:solidFill>
                  <a:srgbClr val="FF0000"/>
                </a:solidFill>
                <a:latin typeface="Times New Roman" pitchFamily="18" charset="0"/>
                <a:cs typeface="Times New Roman" pitchFamily="18" charset="0"/>
              </a:rPr>
              <a:t>предусмотрена для учащихся с ОВЗ, инвалидов, детей-инвалидов </a:t>
            </a:r>
          </a:p>
          <a:p>
            <a:pPr marL="0" indent="0" algn="just">
              <a:buNone/>
            </a:pPr>
            <a:r>
              <a:rPr lang="ru-RU" sz="2400" b="1" u="sng" dirty="0">
                <a:latin typeface="Times New Roman" pitchFamily="18" charset="0"/>
                <a:cs typeface="Times New Roman" pitchFamily="18" charset="0"/>
              </a:rPr>
              <a:t>В форме ГВЭ сдаются только 2 предмета: русский язык и математика.</a:t>
            </a:r>
          </a:p>
          <a:p>
            <a:pPr marL="0" indent="0" algn="just">
              <a:buNone/>
            </a:pPr>
            <a:r>
              <a:rPr lang="ru-RU" sz="2400" b="1" dirty="0">
                <a:latin typeface="Times New Roman" pitchFamily="18" charset="0"/>
                <a:cs typeface="Times New Roman" pitchFamily="18" charset="0"/>
              </a:rPr>
              <a:t>* допускается сочетание форм проведения ЕГЭ и ГВЭ</a:t>
            </a:r>
          </a:p>
        </p:txBody>
      </p:sp>
    </p:spTree>
    <p:extLst>
      <p:ext uri="{BB962C8B-B14F-4D97-AF65-F5344CB8AC3E}">
        <p14:creationId xmlns:p14="http://schemas.microsoft.com/office/powerpoint/2010/main" val="2026795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030056C-2994-474E-A9F4-B491C6DAB6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836712"/>
            <a:ext cx="4392488" cy="5688632"/>
          </a:xfrm>
          <a:prstGeom prst="rect">
            <a:avLst/>
          </a:prstGeom>
        </p:spPr>
      </p:pic>
    </p:spTree>
    <p:extLst>
      <p:ext uri="{BB962C8B-B14F-4D97-AF65-F5344CB8AC3E}">
        <p14:creationId xmlns:p14="http://schemas.microsoft.com/office/powerpoint/2010/main" val="1656042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3D6CB4DE-65F9-4FCA-9F01-3D042F1AA7F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3768" y="836712"/>
            <a:ext cx="4392488" cy="5472608"/>
          </a:xfrm>
        </p:spPr>
      </p:pic>
    </p:spTree>
    <p:extLst>
      <p:ext uri="{BB962C8B-B14F-4D97-AF65-F5344CB8AC3E}">
        <p14:creationId xmlns:p14="http://schemas.microsoft.com/office/powerpoint/2010/main" val="2193641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229600" cy="648072"/>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Повторная сдача ГИА</a:t>
            </a:r>
          </a:p>
        </p:txBody>
      </p:sp>
      <p:sp>
        <p:nvSpPr>
          <p:cNvPr id="3" name="Прямоугольник 2"/>
          <p:cNvSpPr/>
          <p:nvPr/>
        </p:nvSpPr>
        <p:spPr>
          <a:xfrm>
            <a:off x="467544" y="1268760"/>
            <a:ext cx="8136904" cy="5201424"/>
          </a:xfrm>
          <a:prstGeom prst="rect">
            <a:avLst/>
          </a:prstGeom>
        </p:spPr>
        <p:txBody>
          <a:bodyPr wrap="square">
            <a:spAutoFit/>
          </a:bodyPr>
          <a:lstStyle/>
          <a:p>
            <a:pPr algn="ctr"/>
            <a:r>
              <a:rPr lang="ru-RU" sz="2400" b="1" i="1" dirty="0">
                <a:solidFill>
                  <a:srgbClr val="FF0000"/>
                </a:solidFill>
                <a:latin typeface="Times New Roman" panose="02020603050405020304" pitchFamily="18" charset="0"/>
                <a:cs typeface="Times New Roman" panose="02020603050405020304" pitchFamily="18" charset="0"/>
              </a:rPr>
              <a:t>Дополнительные сроки                                                         (резервные сроки основного периода): </a:t>
            </a:r>
          </a:p>
          <a:p>
            <a:pPr algn="ctr"/>
            <a:endParaRPr lang="ru-RU" sz="2400" b="1" i="1" dirty="0">
              <a:solidFill>
                <a:srgbClr val="FF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Неудовлетворительный результат </a:t>
            </a:r>
            <a:r>
              <a:rPr lang="ru-RU" sz="2000" b="1" u="sng" dirty="0">
                <a:latin typeface="Times New Roman" panose="02020603050405020304" pitchFamily="18" charset="0"/>
                <a:cs typeface="Times New Roman" panose="02020603050405020304" pitchFamily="18" charset="0"/>
              </a:rPr>
              <a:t>по одному из обязательных предметов </a:t>
            </a:r>
            <a:r>
              <a:rPr lang="ru-RU" sz="2000" b="1" dirty="0">
                <a:latin typeface="Times New Roman" panose="02020603050405020304" pitchFamily="18" charset="0"/>
                <a:cs typeface="Times New Roman" panose="02020603050405020304" pitchFamily="18" charset="0"/>
              </a:rPr>
              <a:t>(русский язык или математика)</a:t>
            </a:r>
          </a:p>
          <a:p>
            <a:pPr marL="285750" indent="-28575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участники экзамена, </a:t>
            </a:r>
            <a:r>
              <a:rPr lang="ru-RU" sz="2000" b="1" u="sng" dirty="0">
                <a:latin typeface="Times New Roman" panose="02020603050405020304" pitchFamily="18" charset="0"/>
                <a:cs typeface="Times New Roman" panose="02020603050405020304" pitchFamily="18" charset="0"/>
              </a:rPr>
              <a:t>не явившиеся на экзамен по уважительным причинам(болезнь или иные обстоятельства), подтвержденным документально;</a:t>
            </a:r>
          </a:p>
          <a:p>
            <a:pPr marL="285750" indent="-28575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участники экзамена, </a:t>
            </a:r>
            <a:r>
              <a:rPr lang="ru-RU" sz="2000" b="1" u="sng" dirty="0">
                <a:latin typeface="Times New Roman" panose="02020603050405020304" pitchFamily="18" charset="0"/>
                <a:cs typeface="Times New Roman" panose="02020603050405020304" pitchFamily="18" charset="0"/>
              </a:rPr>
              <a:t>не завершившие выполнение экзаменационной работы по уважительным причинам </a:t>
            </a:r>
            <a:r>
              <a:rPr lang="ru-RU" sz="2000" dirty="0">
                <a:latin typeface="Times New Roman" panose="02020603050405020304" pitchFamily="18" charset="0"/>
                <a:cs typeface="Times New Roman" panose="02020603050405020304" pitchFamily="18" charset="0"/>
              </a:rPr>
              <a:t>(болезнь или иные обстоятельства), подтвержденным документально;</a:t>
            </a:r>
          </a:p>
          <a:p>
            <a:pPr marL="285750" indent="-28575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участники экзамена, апелляции которых о нарушении порядка проведения ГИА конфликтной комиссией были </a:t>
            </a:r>
            <a:r>
              <a:rPr lang="ru-RU" sz="2000" b="1" u="sng" dirty="0">
                <a:latin typeface="Times New Roman" panose="02020603050405020304" pitchFamily="18" charset="0"/>
                <a:cs typeface="Times New Roman" panose="02020603050405020304" pitchFamily="18" charset="0"/>
              </a:rPr>
              <a:t>удовлетворены</a:t>
            </a:r>
            <a:r>
              <a:rPr lang="ru-RU" sz="2000"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участники экзамена, чьи результаты были аннулированы по решению председателя ГЭК </a:t>
            </a:r>
            <a:r>
              <a:rPr lang="ru-RU" sz="2000" b="1" u="sng" dirty="0">
                <a:latin typeface="Times New Roman" panose="02020603050405020304" pitchFamily="18" charset="0"/>
                <a:cs typeface="Times New Roman" panose="02020603050405020304" pitchFamily="18" charset="0"/>
              </a:rPr>
              <a:t>в случае выявления фактов нарушений Порядка </a:t>
            </a:r>
            <a:r>
              <a:rPr lang="ru-RU" sz="2000" dirty="0">
                <a:latin typeface="Times New Roman" panose="02020603050405020304" pitchFamily="18" charset="0"/>
                <a:cs typeface="Times New Roman" panose="02020603050405020304" pitchFamily="18" charset="0"/>
              </a:rPr>
              <a:t>не со стороны участника ГИА</a:t>
            </a:r>
          </a:p>
        </p:txBody>
      </p:sp>
    </p:spTree>
    <p:extLst>
      <p:ext uri="{BB962C8B-B14F-4D97-AF65-F5344CB8AC3E}">
        <p14:creationId xmlns:p14="http://schemas.microsoft.com/office/powerpoint/2010/main" val="3164401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864096"/>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Повторная сдача ГИА в дополнительный период</a:t>
            </a:r>
            <a:endParaRPr lang="ru-RU" dirty="0"/>
          </a:p>
        </p:txBody>
      </p:sp>
      <p:sp>
        <p:nvSpPr>
          <p:cNvPr id="3" name="Прямоугольник 2"/>
          <p:cNvSpPr/>
          <p:nvPr/>
        </p:nvSpPr>
        <p:spPr>
          <a:xfrm>
            <a:off x="755576" y="1772816"/>
            <a:ext cx="8013576" cy="4739759"/>
          </a:xfrm>
          <a:prstGeom prst="rect">
            <a:avLst/>
          </a:prstGeom>
        </p:spPr>
        <p:txBody>
          <a:bodyPr wrap="square">
            <a:spAutoFit/>
          </a:bodyPr>
          <a:lstStyle/>
          <a:p>
            <a:r>
              <a:rPr lang="ru-RU" sz="2400" b="1" i="1" dirty="0">
                <a:solidFill>
                  <a:srgbClr val="FF0000"/>
                </a:solidFill>
                <a:latin typeface="Times New Roman" panose="02020603050405020304" pitchFamily="18" charset="0"/>
                <a:cs typeface="Times New Roman" panose="02020603050405020304" pitchFamily="18" charset="0"/>
              </a:rPr>
              <a:t>Не ранее 1 сентября текущего года</a:t>
            </a:r>
          </a:p>
          <a:p>
            <a:pPr marL="285750" indent="-28575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Неудовлетворительный результат по одному из обязательных предметов (русский язык и математика) повторно;</a:t>
            </a:r>
          </a:p>
          <a:p>
            <a:pPr marL="285750" indent="-28575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Неудовлетворительный результат по двум обязательным предметам (и по русскому языку и по математике)</a:t>
            </a:r>
          </a:p>
          <a:p>
            <a:pPr algn="just"/>
            <a:endParaRPr lang="ru-RU" sz="20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sz="2000" b="1" dirty="0">
                <a:latin typeface="Times New Roman" panose="02020603050405020304" pitchFamily="18" charset="0"/>
                <a:cs typeface="Times New Roman" panose="02020603050405020304" pitchFamily="18" charset="0"/>
              </a:rPr>
              <a:t>Участники ГИА, получившие неудовлетворительный результат на ЕГЭ по математике, вправе изменить выбранный ими ранее уровень ЕГЭ по математике для повторного участия в ЕГЭ в резервные сроки. </a:t>
            </a:r>
          </a:p>
          <a:p>
            <a:pPr marL="285750" indent="-285750" algn="just">
              <a:buFont typeface="Wingdings" panose="05000000000000000000" pitchFamily="2" charset="2"/>
              <a:buChar char="ü"/>
            </a:pPr>
            <a:r>
              <a:rPr lang="ru-RU" sz="2000" b="1" dirty="0">
                <a:latin typeface="Times New Roman" panose="02020603050405020304" pitchFamily="18" charset="0"/>
                <a:cs typeface="Times New Roman" panose="02020603050405020304" pitchFamily="18" charset="0"/>
              </a:rPr>
              <a:t>Участники ГИА, получившие неудовлетворительный результат на ЕГЭ по математике в резервные сроки основного периода в дополнительный период сдает только математику базовую.</a:t>
            </a:r>
          </a:p>
          <a:p>
            <a:pPr marL="285750" indent="-285750" algn="just">
              <a:buFont typeface="Wingdings" panose="05000000000000000000" pitchFamily="2" charset="2"/>
              <a:buChar char="ü"/>
            </a:pPr>
            <a:r>
              <a:rPr lang="ru-RU" sz="2000" b="1" dirty="0">
                <a:highlight>
                  <a:srgbClr val="FFFF00"/>
                </a:highlight>
                <a:latin typeface="Times New Roman" panose="02020603050405020304" pitchFamily="18" charset="0"/>
                <a:cs typeface="Times New Roman" panose="02020603050405020304" pitchFamily="18" charset="0"/>
              </a:rPr>
              <a:t> Предметы по выбору в текущем году не пересдаются!</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801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48680"/>
            <a:ext cx="5832648" cy="6192688"/>
          </a:xfrm>
          <a:prstGeom prst="rect">
            <a:avLst/>
          </a:prstGeom>
        </p:spPr>
      </p:pic>
    </p:spTree>
    <p:extLst>
      <p:ext uri="{BB962C8B-B14F-4D97-AF65-F5344CB8AC3E}">
        <p14:creationId xmlns:p14="http://schemas.microsoft.com/office/powerpoint/2010/main" val="2544214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9653D3F-4292-4E41-B96A-AA9F9C0EB212}"/>
              </a:ext>
            </a:extLst>
          </p:cNvPr>
          <p:cNvSpPr>
            <a:spLocks noGrp="1"/>
          </p:cNvSpPr>
          <p:nvPr>
            <p:ph idx="1"/>
          </p:nvPr>
        </p:nvSpPr>
        <p:spPr>
          <a:xfrm>
            <a:off x="457200" y="980728"/>
            <a:ext cx="8229600" cy="3888432"/>
          </a:xfrm>
        </p:spPr>
        <p:txBody>
          <a:bodyPr>
            <a:normAutofit fontScale="85000" lnSpcReduction="10000"/>
          </a:bodyPr>
          <a:lstStyle/>
          <a:p>
            <a:pPr marL="109728" indent="0" algn="just">
              <a:buNone/>
            </a:pPr>
            <a:r>
              <a:rPr lang="ru-RU" b="1" dirty="0"/>
              <a:t>97.1. Участники ГИА вправе в дополнительные дни по своему желанию один раз пересдать ЕГЭ по одному учебному предмету по своему выбору из числа учебных предметов, сданных в текущем году (году сдачи экзамена), а также из числа учебных предметов, сданных в X классе в случае, установленном абзацем первым пункта 8 Порядка.</a:t>
            </a:r>
          </a:p>
          <a:p>
            <a:pPr algn="just"/>
            <a:endParaRPr lang="ru-RU" dirty="0"/>
          </a:p>
          <a:p>
            <a:pPr marL="109728" indent="0" algn="just">
              <a:buNone/>
            </a:pPr>
            <a:r>
              <a:rPr lang="ru-RU" sz="1900" dirty="0"/>
              <a:t>Приказ Минпросвещения России, Рособрнадзора от 04.04.2023 № 233/552 «Об утверждении Порядка проведения государственной итоговой аттестации по образовательным программам среднего общего образования»</a:t>
            </a:r>
          </a:p>
        </p:txBody>
      </p:sp>
      <p:sp>
        <p:nvSpPr>
          <p:cNvPr id="4" name="Заголовок 1">
            <a:extLst>
              <a:ext uri="{FF2B5EF4-FFF2-40B4-BE49-F238E27FC236}">
                <a16:creationId xmlns:a16="http://schemas.microsoft.com/office/drawing/2014/main" id="{4C8B5BCC-E704-4F8F-AB25-CC081CD94D28}"/>
              </a:ext>
            </a:extLst>
          </p:cNvPr>
          <p:cNvSpPr>
            <a:spLocks noGrp="1"/>
          </p:cNvSpPr>
          <p:nvPr>
            <p:ph type="title"/>
          </p:nvPr>
        </p:nvSpPr>
        <p:spPr>
          <a:xfrm>
            <a:off x="827584" y="5229200"/>
            <a:ext cx="8229600" cy="1066800"/>
          </a:xfrm>
        </p:spPr>
        <p:txBody>
          <a:bodyPr>
            <a:normAutofit/>
          </a:bodyPr>
          <a:lstStyle/>
          <a:p>
            <a:pPr algn="ctr"/>
            <a:r>
              <a:rPr lang="ru-RU" sz="5400" b="1" dirty="0">
                <a:latin typeface="Times New Roman" panose="02020603050405020304" pitchFamily="18" charset="0"/>
                <a:cs typeface="Times New Roman" panose="02020603050405020304" pitchFamily="18" charset="0"/>
              </a:rPr>
              <a:t>8, 9 июля 2026 года</a:t>
            </a:r>
          </a:p>
        </p:txBody>
      </p:sp>
    </p:spTree>
    <p:extLst>
      <p:ext uri="{BB962C8B-B14F-4D97-AF65-F5344CB8AC3E}">
        <p14:creationId xmlns:p14="http://schemas.microsoft.com/office/powerpoint/2010/main" val="1769270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C97804A-0999-419F-9446-7618A8773ED8}"/>
              </a:ext>
            </a:extLst>
          </p:cNvPr>
          <p:cNvSpPr>
            <a:spLocks noGrp="1"/>
          </p:cNvSpPr>
          <p:nvPr>
            <p:ph idx="1"/>
          </p:nvPr>
        </p:nvSpPr>
        <p:spPr>
          <a:xfrm>
            <a:off x="457200" y="836712"/>
            <a:ext cx="8229600" cy="5737824"/>
          </a:xfrm>
        </p:spPr>
        <p:txBody>
          <a:bodyPr>
            <a:normAutofit fontScale="92500" lnSpcReduction="10000"/>
          </a:bodyPr>
          <a:lstStyle/>
          <a:p>
            <a:pPr marL="109728" indent="0" algn="just">
              <a:buNone/>
            </a:pPr>
            <a:r>
              <a:rPr lang="ru-RU" b="1" dirty="0"/>
              <a:t>97.3. В случаях, установленных пунктом 97.1 Порядка, предыдущий результат ЕГЭ по пересдаваемому учебному предмету, полученный участником ГИА в текущем году (году сдачи экзамена) (полученный в X классе в случае, установленном абзацем первым пункта 8 Порядка), аннулируется решением председателя ГЭК.</a:t>
            </a:r>
          </a:p>
          <a:p>
            <a:pPr algn="just"/>
            <a:endParaRPr lang="ru-RU" dirty="0"/>
          </a:p>
          <a:p>
            <a:pPr marL="109728" indent="0" algn="just">
              <a:buNone/>
            </a:pPr>
            <a:r>
              <a:rPr lang="ru-RU" dirty="0"/>
              <a:t>Приказ Минпросвещения России, Рособрнадзора от 04.04.2023 № 233/552</a:t>
            </a:r>
          </a:p>
          <a:p>
            <a:pPr marL="109728" indent="0" algn="just">
              <a:buNone/>
            </a:pPr>
            <a:r>
              <a:rPr lang="ru-RU" dirty="0"/>
              <a:t>Об утверждении Порядка проведения государственной итоговой аттестации по образовательным программам среднего общего образования</a:t>
            </a:r>
          </a:p>
        </p:txBody>
      </p:sp>
    </p:spTree>
    <p:extLst>
      <p:ext uri="{BB962C8B-B14F-4D97-AF65-F5344CB8AC3E}">
        <p14:creationId xmlns:p14="http://schemas.microsoft.com/office/powerpoint/2010/main" val="69650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1F93AC5-94CE-46C1-BF0C-7F21F34302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8929" y="692696"/>
            <a:ext cx="4799335" cy="5976664"/>
          </a:xfrm>
          <a:prstGeom prst="rect">
            <a:avLst/>
          </a:prstGeom>
        </p:spPr>
      </p:pic>
    </p:spTree>
    <p:extLst>
      <p:ext uri="{BB962C8B-B14F-4D97-AF65-F5344CB8AC3E}">
        <p14:creationId xmlns:p14="http://schemas.microsoft.com/office/powerpoint/2010/main" val="327077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EE189205-B93F-493F-B64E-AD7332115C5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3" y="836712"/>
            <a:ext cx="4896544" cy="5737126"/>
          </a:xfrm>
        </p:spPr>
      </p:pic>
    </p:spTree>
    <p:extLst>
      <p:ext uri="{BB962C8B-B14F-4D97-AF65-F5344CB8AC3E}">
        <p14:creationId xmlns:p14="http://schemas.microsoft.com/office/powerpoint/2010/main" val="1667013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6712" y="692696"/>
            <a:ext cx="8229600" cy="792088"/>
          </a:xfrm>
        </p:spPr>
        <p:txBody>
          <a:bodyPr/>
          <a:lstStyle/>
          <a:p>
            <a:pPr algn="ctr"/>
            <a:r>
              <a:rPr lang="ru-RU" b="1" dirty="0">
                <a:latin typeface="Times New Roman" panose="02020603050405020304" pitchFamily="18" charset="0"/>
                <a:cs typeface="Times New Roman" panose="02020603050405020304" pitchFamily="18" charset="0"/>
              </a:rPr>
              <a:t>Срок действия результатов ЕГЭ</a:t>
            </a:r>
          </a:p>
        </p:txBody>
      </p:sp>
      <p:sp>
        <p:nvSpPr>
          <p:cNvPr id="3" name="Прямоугольник 2"/>
          <p:cNvSpPr/>
          <p:nvPr/>
        </p:nvSpPr>
        <p:spPr>
          <a:xfrm>
            <a:off x="396556" y="1484784"/>
            <a:ext cx="8208912" cy="193899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ru-RU"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Согласно части 2 статьи 70 Федерального закона от 29 декабря 2012 г. № 273-ФЗ "Об образовании в Российской Федерации" результаты единого государственного экзамена с 2014 года при приеме на обучение действительны четыре года, следующих за годом получения таких результатов.</a:t>
            </a:r>
          </a:p>
        </p:txBody>
      </p:sp>
      <p:sp>
        <p:nvSpPr>
          <p:cNvPr id="4" name="Прямоугольник 3"/>
          <p:cNvSpPr/>
          <p:nvPr/>
        </p:nvSpPr>
        <p:spPr>
          <a:xfrm>
            <a:off x="396556" y="3683204"/>
            <a:ext cx="8208912" cy="1077218"/>
          </a:xfrm>
          <a:prstGeom prst="rect">
            <a:avLst/>
          </a:prstGeom>
          <a:solidFill>
            <a:srgbClr val="FF9999"/>
          </a:solidFill>
        </p:spPr>
        <p:txBody>
          <a:bodyPr wrap="square">
            <a:spAutoFit/>
          </a:bodyPr>
          <a:lstStyle/>
          <a:p>
            <a:r>
              <a:rPr lang="ru-RU" sz="2800" dirty="0">
                <a:latin typeface="Times New Roman" panose="02020603050405020304" pitchFamily="18" charset="0"/>
                <a:cs typeface="Times New Roman" panose="02020603050405020304" pitchFamily="18" charset="0"/>
              </a:rPr>
              <a:t>Срок действия итогового сочинения (изложения) как допуск к ГИА – </a:t>
            </a:r>
            <a:r>
              <a:rPr lang="ru-RU" sz="3600" b="1" dirty="0">
                <a:latin typeface="Times New Roman" panose="02020603050405020304" pitchFamily="18" charset="0"/>
                <a:cs typeface="Times New Roman" panose="02020603050405020304" pitchFamily="18" charset="0"/>
              </a:rPr>
              <a:t>бессрочно.</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941168"/>
            <a:ext cx="5184576" cy="1566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479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1008112"/>
          </a:xfrm>
        </p:spPr>
        <p:txBody>
          <a:bodyPr>
            <a:normAutofit fontScale="90000"/>
          </a:bodyPr>
          <a:lstStyle/>
          <a:p>
            <a:pPr algn="ctr"/>
            <a:br>
              <a:rPr lang="ru-RU" sz="4400" b="1" dirty="0">
                <a:latin typeface="Times New Roman" pitchFamily="18" charset="0"/>
                <a:cs typeface="Times New Roman" pitchFamily="18" charset="0"/>
              </a:rPr>
            </a:br>
            <a:r>
              <a:rPr lang="ru-RU" sz="4400" b="1" dirty="0">
                <a:latin typeface="Times New Roman" pitchFamily="18" charset="0"/>
                <a:cs typeface="Times New Roman" pitchFamily="18" charset="0"/>
              </a:rPr>
              <a:t>Предметы</a:t>
            </a:r>
            <a:br>
              <a:rPr lang="ru-RU" dirty="0"/>
            </a:br>
            <a:endParaRPr lang="ru-RU" dirty="0"/>
          </a:p>
        </p:txBody>
      </p:sp>
      <p:sp>
        <p:nvSpPr>
          <p:cNvPr id="3" name="Объект 2"/>
          <p:cNvSpPr>
            <a:spLocks noGrp="1"/>
          </p:cNvSpPr>
          <p:nvPr>
            <p:ph idx="1"/>
          </p:nvPr>
        </p:nvSpPr>
        <p:spPr>
          <a:xfrm>
            <a:off x="457200" y="1844824"/>
            <a:ext cx="8229600" cy="4392488"/>
          </a:xfrm>
        </p:spPr>
        <p:txBody>
          <a:bodyPr/>
          <a:lstStyle/>
          <a:p>
            <a:pPr marL="0" indent="0" algn="just">
              <a:buNone/>
            </a:pPr>
            <a:r>
              <a:rPr lang="ru-RU" sz="3200" b="1" u="sng" dirty="0">
                <a:latin typeface="Times New Roman" pitchFamily="18" charset="0"/>
                <a:cs typeface="Times New Roman" pitchFamily="18" charset="0"/>
              </a:rPr>
              <a:t>Обязательные предметы: </a:t>
            </a:r>
            <a:r>
              <a:rPr lang="ru-RU" sz="3200" dirty="0">
                <a:latin typeface="Times New Roman" pitchFamily="18" charset="0"/>
                <a:cs typeface="Times New Roman" pitchFamily="18" charset="0"/>
              </a:rPr>
              <a:t>русский язык, математика</a:t>
            </a:r>
            <a:r>
              <a:rPr lang="ru-RU" dirty="0">
                <a:latin typeface="Times New Roman" pitchFamily="18" charset="0"/>
                <a:cs typeface="Times New Roman" pitchFamily="18" charset="0"/>
              </a:rPr>
              <a:t> (базовый или профильный уровень)</a:t>
            </a:r>
          </a:p>
          <a:p>
            <a:pPr marL="0" indent="0" algn="just">
              <a:buNone/>
            </a:pPr>
            <a:endParaRPr lang="ru-RU" sz="3200" dirty="0">
              <a:latin typeface="Times New Roman" pitchFamily="18" charset="0"/>
              <a:cs typeface="Times New Roman" pitchFamily="18" charset="0"/>
            </a:endParaRPr>
          </a:p>
          <a:p>
            <a:pPr marL="0" indent="0" algn="just">
              <a:buNone/>
            </a:pPr>
            <a:r>
              <a:rPr lang="ru-RU" sz="3200" b="1" u="sng" dirty="0">
                <a:latin typeface="Times New Roman" pitchFamily="18" charset="0"/>
                <a:cs typeface="Times New Roman" pitchFamily="18" charset="0"/>
              </a:rPr>
              <a:t>Предметы по выбору: </a:t>
            </a:r>
            <a:r>
              <a:rPr lang="ru-RU" sz="3200" dirty="0">
                <a:latin typeface="Times New Roman" pitchFamily="18" charset="0"/>
                <a:cs typeface="Times New Roman" pitchFamily="18" charset="0"/>
              </a:rPr>
              <a:t>литература, физика, химия, биология, география, история, обществознание, иностранные языки, информатика (по желанию выпускника, для поступления в ВУЗ)</a:t>
            </a:r>
          </a:p>
          <a:p>
            <a:endParaRPr lang="ru-RU" dirty="0"/>
          </a:p>
        </p:txBody>
      </p:sp>
    </p:spTree>
    <p:extLst>
      <p:ext uri="{BB962C8B-B14F-4D97-AF65-F5344CB8AC3E}">
        <p14:creationId xmlns:p14="http://schemas.microsoft.com/office/powerpoint/2010/main" val="2874830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498" y="836712"/>
            <a:ext cx="8229600" cy="1066800"/>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Минимальное количество баллов для получения аттестата (2026)</a:t>
            </a:r>
          </a:p>
        </p:txBody>
      </p:sp>
      <p:sp>
        <p:nvSpPr>
          <p:cNvPr id="3" name="Объект 2"/>
          <p:cNvSpPr>
            <a:spLocks noGrp="1"/>
          </p:cNvSpPr>
          <p:nvPr>
            <p:ph idx="1"/>
          </p:nvPr>
        </p:nvSpPr>
        <p:spPr>
          <a:xfrm>
            <a:off x="457200" y="1988840"/>
            <a:ext cx="8229600" cy="4325112"/>
          </a:xfrm>
        </p:spPr>
        <p:txBody>
          <a:bodyPr>
            <a:normAutofit/>
          </a:bodyPr>
          <a:lstStyle/>
          <a:p>
            <a:pPr>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Русский язык </a:t>
            </a:r>
            <a:r>
              <a:rPr lang="ru-RU" dirty="0">
                <a:latin typeface="Times New Roman" panose="02020603050405020304" pitchFamily="18" charset="0"/>
                <a:cs typeface="Times New Roman" panose="02020603050405020304" pitchFamily="18" charset="0"/>
              </a:rPr>
              <a:t>– 24 балла (по 100-балльной шкале)</a:t>
            </a:r>
          </a:p>
          <a:p>
            <a:pPr>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Математика (базовая) </a:t>
            </a:r>
            <a:r>
              <a:rPr lang="ru-RU" dirty="0">
                <a:latin typeface="Times New Roman" panose="02020603050405020304" pitchFamily="18" charset="0"/>
                <a:cs typeface="Times New Roman" panose="02020603050405020304" pitchFamily="18" charset="0"/>
              </a:rPr>
              <a:t>- оценка «3»</a:t>
            </a:r>
          </a:p>
          <a:p>
            <a:pPr>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Математика (профильная) </a:t>
            </a:r>
            <a:r>
              <a:rPr lang="ru-RU" dirty="0">
                <a:latin typeface="Times New Roman" panose="02020603050405020304" pitchFamily="18" charset="0"/>
                <a:cs typeface="Times New Roman" panose="02020603050405020304" pitchFamily="18" charset="0"/>
              </a:rPr>
              <a:t>– 27 баллов (по 100-бальной шкале)</a:t>
            </a:r>
          </a:p>
          <a:p>
            <a:pPr marL="109728" indent="0" algn="ctr">
              <a:buNone/>
            </a:pPr>
            <a:r>
              <a:rPr lang="ru-RU" b="1" dirty="0">
                <a:latin typeface="Times New Roman" panose="02020603050405020304" pitchFamily="18" charset="0"/>
                <a:cs typeface="Times New Roman" panose="02020603050405020304" pitchFamily="18" charset="0"/>
              </a:rPr>
              <a:t>Математика (базовая)</a:t>
            </a:r>
            <a:endParaRPr lang="ru-RU" b="1" dirty="0"/>
          </a:p>
        </p:txBody>
      </p:sp>
      <p:graphicFrame>
        <p:nvGraphicFramePr>
          <p:cNvPr id="4" name="Таблица 3"/>
          <p:cNvGraphicFramePr>
            <a:graphicFrameLocks noGrp="1"/>
          </p:cNvGraphicFramePr>
          <p:nvPr>
            <p:extLst>
              <p:ext uri="{D42A27DB-BD31-4B8C-83A1-F6EECF244321}">
                <p14:modId xmlns:p14="http://schemas.microsoft.com/office/powerpoint/2010/main" val="3320944818"/>
              </p:ext>
            </p:extLst>
          </p:nvPr>
        </p:nvGraphicFramePr>
        <p:xfrm>
          <a:off x="611560" y="4844800"/>
          <a:ext cx="7920880" cy="1280160"/>
        </p:xfrm>
        <a:graphic>
          <a:graphicData uri="http://schemas.openxmlformats.org/drawingml/2006/table">
            <a:tbl>
              <a:tblPr firstRow="1" bandRow="1">
                <a:tableStyleId>{BC89EF96-8CEA-46FF-86C4-4CE0E7609802}</a:tableStyleId>
              </a:tblPr>
              <a:tblGrid>
                <a:gridCol w="1695157">
                  <a:extLst>
                    <a:ext uri="{9D8B030D-6E8A-4147-A177-3AD203B41FA5}">
                      <a16:colId xmlns:a16="http://schemas.microsoft.com/office/drawing/2014/main" val="4243340138"/>
                    </a:ext>
                  </a:extLst>
                </a:gridCol>
                <a:gridCol w="2049259">
                  <a:extLst>
                    <a:ext uri="{9D8B030D-6E8A-4147-A177-3AD203B41FA5}">
                      <a16:colId xmlns:a16="http://schemas.microsoft.com/office/drawing/2014/main" val="3280562528"/>
                    </a:ext>
                  </a:extLst>
                </a:gridCol>
                <a:gridCol w="1800200">
                  <a:extLst>
                    <a:ext uri="{9D8B030D-6E8A-4147-A177-3AD203B41FA5}">
                      <a16:colId xmlns:a16="http://schemas.microsoft.com/office/drawing/2014/main" val="2958429473"/>
                    </a:ext>
                  </a:extLst>
                </a:gridCol>
                <a:gridCol w="1152128">
                  <a:extLst>
                    <a:ext uri="{9D8B030D-6E8A-4147-A177-3AD203B41FA5}">
                      <a16:colId xmlns:a16="http://schemas.microsoft.com/office/drawing/2014/main" val="1210121219"/>
                    </a:ext>
                  </a:extLst>
                </a:gridCol>
                <a:gridCol w="1224136">
                  <a:extLst>
                    <a:ext uri="{9D8B030D-6E8A-4147-A177-3AD203B41FA5}">
                      <a16:colId xmlns:a16="http://schemas.microsoft.com/office/drawing/2014/main" val="2567525325"/>
                    </a:ext>
                  </a:extLst>
                </a:gridCol>
              </a:tblGrid>
              <a:tr h="879976">
                <a:tc>
                  <a:txBody>
                    <a:bodyPr/>
                    <a:lstStyle/>
                    <a:p>
                      <a:pPr algn="ctr"/>
                      <a:r>
                        <a:rPr lang="ru-RU" dirty="0">
                          <a:latin typeface="Times New Roman" panose="02020603050405020304" pitchFamily="18" charset="0"/>
                          <a:cs typeface="Times New Roman" panose="02020603050405020304" pitchFamily="18" charset="0"/>
                        </a:rPr>
                        <a:t>Отметка по пятибалльной шкале </a:t>
                      </a:r>
                      <a:endParaRPr lang="ru-RU" dirty="0"/>
                    </a:p>
                  </a:txBody>
                  <a:tcPr anchor="ctr"/>
                </a:tc>
                <a:tc>
                  <a:txBody>
                    <a:bodyPr/>
                    <a:lstStyle/>
                    <a:p>
                      <a:pPr algn="ctr"/>
                      <a:r>
                        <a:rPr lang="ru-RU" dirty="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неудовлетворит</a:t>
                      </a:r>
                      <a:r>
                        <a:rPr lang="ru-RU" dirty="0">
                          <a:latin typeface="Times New Roman" panose="02020603050405020304" pitchFamily="18" charset="0"/>
                          <a:cs typeface="Times New Roman" panose="02020603050405020304" pitchFamily="18" charset="0"/>
                        </a:rPr>
                        <a:t>.) </a:t>
                      </a:r>
                      <a:endParaRPr lang="ru-RU" dirty="0"/>
                    </a:p>
                  </a:txBody>
                  <a:tcPr anchor="ctr"/>
                </a:tc>
                <a:tc>
                  <a:txBody>
                    <a:bodyPr/>
                    <a:lstStyle/>
                    <a:p>
                      <a:pPr algn="ctr"/>
                      <a:r>
                        <a:rPr lang="ru-RU" dirty="0">
                          <a:latin typeface="Times New Roman" panose="02020603050405020304" pitchFamily="18" charset="0"/>
                          <a:cs typeface="Times New Roman" panose="02020603050405020304" pitchFamily="18" charset="0"/>
                        </a:rPr>
                        <a:t>"3" (удовлетворит.) </a:t>
                      </a:r>
                      <a:endParaRPr lang="ru-RU" dirty="0"/>
                    </a:p>
                  </a:txBody>
                  <a:tcPr anchor="ctr"/>
                </a:tc>
                <a:tc>
                  <a:txBody>
                    <a:bodyPr/>
                    <a:lstStyle/>
                    <a:p>
                      <a:pPr algn="ctr"/>
                      <a:r>
                        <a:rPr lang="ru-RU" dirty="0">
                          <a:latin typeface="Times New Roman" panose="02020603050405020304" pitchFamily="18" charset="0"/>
                          <a:cs typeface="Times New Roman" panose="02020603050405020304" pitchFamily="18" charset="0"/>
                        </a:rPr>
                        <a:t>"4" (хорошо) </a:t>
                      </a:r>
                      <a:endParaRPr lang="ru-RU" dirty="0"/>
                    </a:p>
                  </a:txBody>
                  <a:tcPr anchor="ctr"/>
                </a:tc>
                <a:tc>
                  <a:txBody>
                    <a:bodyPr/>
                    <a:lstStyle/>
                    <a:p>
                      <a:pPr algn="ctr"/>
                      <a:r>
                        <a:rPr lang="ru-RU" dirty="0">
                          <a:latin typeface="Times New Roman" panose="02020603050405020304" pitchFamily="18" charset="0"/>
                          <a:cs typeface="Times New Roman" panose="02020603050405020304" pitchFamily="18" charset="0"/>
                        </a:rPr>
                        <a:t>"5" (отлично) </a:t>
                      </a:r>
                      <a:endParaRPr lang="ru-RU" dirty="0"/>
                    </a:p>
                  </a:txBody>
                  <a:tcPr anchor="ctr"/>
                </a:tc>
                <a:extLst>
                  <a:ext uri="{0D108BD9-81ED-4DB2-BD59-A6C34878D82A}">
                    <a16:rowId xmlns:a16="http://schemas.microsoft.com/office/drawing/2014/main" val="2292033615"/>
                  </a:ext>
                </a:extLst>
              </a:tr>
              <a:tr h="154607">
                <a:tc>
                  <a:txBody>
                    <a:bodyPr/>
                    <a:lstStyle/>
                    <a:p>
                      <a:pPr algn="ctr"/>
                      <a:r>
                        <a:rPr lang="ru-RU" dirty="0">
                          <a:latin typeface="Times New Roman" panose="02020603050405020304" pitchFamily="18" charset="0"/>
                          <a:cs typeface="Times New Roman" panose="02020603050405020304" pitchFamily="18" charset="0"/>
                        </a:rPr>
                        <a:t>Общий балл</a:t>
                      </a:r>
                      <a:endParaRPr lang="ru-RU" dirty="0"/>
                    </a:p>
                  </a:txBody>
                  <a:tcPr anchor="ctr"/>
                </a:tc>
                <a:tc>
                  <a:txBody>
                    <a:bodyPr/>
                    <a:lstStyle/>
                    <a:p>
                      <a:pPr algn="ctr"/>
                      <a:r>
                        <a:rPr lang="ru-RU" dirty="0">
                          <a:latin typeface="Times New Roman" panose="02020603050405020304" pitchFamily="18" charset="0"/>
                          <a:cs typeface="Times New Roman" panose="02020603050405020304" pitchFamily="18" charset="0"/>
                        </a:rPr>
                        <a:t>0-6</a:t>
                      </a:r>
                      <a:endParaRPr lang="ru-RU" dirty="0"/>
                    </a:p>
                  </a:txBody>
                  <a:tcPr anchor="ctr"/>
                </a:tc>
                <a:tc>
                  <a:txBody>
                    <a:bodyPr/>
                    <a:lstStyle/>
                    <a:p>
                      <a:pPr algn="ctr"/>
                      <a:r>
                        <a:rPr lang="ru-RU" dirty="0">
                          <a:latin typeface="Times New Roman" panose="02020603050405020304" pitchFamily="18" charset="0"/>
                          <a:cs typeface="Times New Roman" panose="02020603050405020304" pitchFamily="18" charset="0"/>
                        </a:rPr>
                        <a:t>7-11</a:t>
                      </a:r>
                      <a:endParaRPr lang="ru-RU" dirty="0"/>
                    </a:p>
                  </a:txBody>
                  <a:tcPr anchor="ctr"/>
                </a:tc>
                <a:tc>
                  <a:txBody>
                    <a:bodyPr/>
                    <a:lstStyle/>
                    <a:p>
                      <a:pPr algn="ctr"/>
                      <a:r>
                        <a:rPr lang="ru-RU" dirty="0">
                          <a:latin typeface="Times New Roman" panose="02020603050405020304" pitchFamily="18" charset="0"/>
                          <a:cs typeface="Times New Roman" panose="02020603050405020304" pitchFamily="18" charset="0"/>
                        </a:rPr>
                        <a:t>12-16</a:t>
                      </a: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a:latin typeface="Times New Roman" panose="02020603050405020304" pitchFamily="18" charset="0"/>
                          <a:cs typeface="Times New Roman" panose="02020603050405020304" pitchFamily="18" charset="0"/>
                        </a:rPr>
                        <a:t>17-21</a:t>
                      </a:r>
                    </a:p>
                  </a:txBody>
                  <a:tcPr anchor="ctr"/>
                </a:tc>
                <a:extLst>
                  <a:ext uri="{0D108BD9-81ED-4DB2-BD59-A6C34878D82A}">
                    <a16:rowId xmlns:a16="http://schemas.microsoft.com/office/drawing/2014/main" val="2714592904"/>
                  </a:ext>
                </a:extLst>
              </a:tr>
            </a:tbl>
          </a:graphicData>
        </a:graphic>
      </p:graphicFrame>
    </p:spTree>
    <p:extLst>
      <p:ext uri="{BB962C8B-B14F-4D97-AF65-F5344CB8AC3E}">
        <p14:creationId xmlns:p14="http://schemas.microsoft.com/office/powerpoint/2010/main" val="1663485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516D564-6DEB-41D2-B06E-7A1D372BA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692696"/>
            <a:ext cx="4752528" cy="5904656"/>
          </a:xfrm>
          <a:prstGeom prst="rect">
            <a:avLst/>
          </a:prstGeom>
        </p:spPr>
      </p:pic>
    </p:spTree>
    <p:extLst>
      <p:ext uri="{BB962C8B-B14F-4D97-AF65-F5344CB8AC3E}">
        <p14:creationId xmlns:p14="http://schemas.microsoft.com/office/powerpoint/2010/main" val="1167330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5322" y="764704"/>
            <a:ext cx="8229600" cy="925832"/>
          </a:xfrm>
        </p:spPr>
        <p:txBody>
          <a:bodyPr>
            <a:noAutofit/>
          </a:bodyPr>
          <a:lstStyle/>
          <a:p>
            <a:pPr algn="ctr"/>
            <a:r>
              <a:rPr lang="ru-RU" sz="3200" b="1" i="1" dirty="0"/>
              <a:t>Медаль «За особые успехи в учении»              I степени</a:t>
            </a:r>
            <a:endParaRPr lang="ru-RU" sz="32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39552" y="2132856"/>
            <a:ext cx="8280920" cy="3754874"/>
          </a:xfrm>
          <a:prstGeom prst="rect">
            <a:avLst/>
          </a:prstGeom>
        </p:spPr>
        <p:txBody>
          <a:bodyPr wrap="square">
            <a:spAutoFit/>
          </a:bodyPr>
          <a:lstStyle/>
          <a:p>
            <a:pPr marL="285750" indent="-285750">
              <a:buFont typeface="Wingdings" panose="05000000000000000000" pitchFamily="2" charset="2"/>
              <a:buChar char="Ø"/>
            </a:pPr>
            <a:r>
              <a:rPr lang="ru-RU" sz="2000" i="1" dirty="0"/>
              <a:t>наличие итоговых оценок успеваемости «отлично» по всем учебным предметам, </a:t>
            </a:r>
            <a:r>
              <a:rPr lang="ru-RU" sz="2000" i="1" dirty="0" err="1"/>
              <a:t>изучавшимся</a:t>
            </a:r>
            <a:r>
              <a:rPr lang="ru-RU" sz="2000" i="1" dirty="0"/>
              <a:t> в соответствии с учебным планом, и успешного прохождения ГИА (без учета результатов, полученных при прохождении повторно ГИА) </a:t>
            </a:r>
          </a:p>
          <a:p>
            <a:endParaRPr lang="ru-RU" sz="2000" dirty="0"/>
          </a:p>
          <a:p>
            <a:pPr marL="285750" indent="-285750">
              <a:buFont typeface="Wingdings" panose="05000000000000000000" pitchFamily="2" charset="2"/>
              <a:buChar char="Ø"/>
            </a:pPr>
            <a:r>
              <a:rPr lang="ru-RU" sz="2000" i="1" dirty="0"/>
              <a:t>не менее 70 баллов на ЕГЭ по учебному предмету «Русский язык» и не менее 70 баллов на ЕГЭ по одному из сдаваемых учебных предметов, либо 5 баллов на ЕГЭ по учебному предмету «Математика» базового уровня (для выпускников, сдающих только учебные предметы «Русский язык» и «Математика» базового уровня)</a:t>
            </a:r>
            <a:br>
              <a:rPr lang="ru-RU" dirty="0"/>
            </a:br>
            <a:endParaRPr lang="ru-RU" dirty="0"/>
          </a:p>
        </p:txBody>
      </p:sp>
    </p:spTree>
    <p:extLst>
      <p:ext uri="{BB962C8B-B14F-4D97-AF65-F5344CB8AC3E}">
        <p14:creationId xmlns:p14="http://schemas.microsoft.com/office/powerpoint/2010/main" val="487139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5322" y="764704"/>
            <a:ext cx="8229600" cy="925832"/>
          </a:xfrm>
        </p:spPr>
        <p:txBody>
          <a:bodyPr>
            <a:noAutofit/>
          </a:bodyPr>
          <a:lstStyle/>
          <a:p>
            <a:pPr algn="ctr"/>
            <a:r>
              <a:rPr lang="ru-RU" sz="3200" b="1" i="1" dirty="0"/>
              <a:t>Медаль «За особые успехи в учении»              I</a:t>
            </a:r>
            <a:r>
              <a:rPr lang="en-US" sz="3200" b="1" i="1" dirty="0"/>
              <a:t>I</a:t>
            </a:r>
            <a:r>
              <a:rPr lang="ru-RU" sz="3200" b="1" i="1" dirty="0"/>
              <a:t> степени</a:t>
            </a:r>
            <a:endParaRPr lang="ru-RU" sz="32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39552" y="2132856"/>
            <a:ext cx="8208912" cy="3447098"/>
          </a:xfrm>
          <a:prstGeom prst="rect">
            <a:avLst/>
          </a:prstGeom>
        </p:spPr>
        <p:txBody>
          <a:bodyPr wrap="square">
            <a:spAutoFit/>
          </a:bodyPr>
          <a:lstStyle/>
          <a:p>
            <a:pPr marL="285750" indent="-285750">
              <a:buFont typeface="Wingdings" panose="05000000000000000000" pitchFamily="2" charset="2"/>
              <a:buChar char="Ø"/>
            </a:pPr>
            <a:r>
              <a:rPr lang="ru-RU" sz="2000" i="1" dirty="0"/>
              <a:t>наличие итоговых оценок успеваемости «отлично» и не более двух оценок «хорошо», успешно прошедшим ГИА (без учета результатов, полученных при прохождении повторно ГИА) </a:t>
            </a:r>
          </a:p>
          <a:p>
            <a:endParaRPr lang="ru-RU" sz="2000" dirty="0"/>
          </a:p>
          <a:p>
            <a:pPr marL="285750" indent="-285750">
              <a:buFont typeface="Wingdings" panose="05000000000000000000" pitchFamily="2" charset="2"/>
              <a:buChar char="Ø"/>
            </a:pPr>
            <a:r>
              <a:rPr lang="ru-RU" sz="2000" i="1" dirty="0"/>
              <a:t> не менее 60 баллов на ЕГЭ по учебному предмету «Русский язык» и не менее 60 баллов на ЕГЭ по одному из сдаваемых учебных предметов, либо 5 баллов на ЕГЭ по учебному предмету «Математика» базового уровня (для выпускников, сдающих только учебные предметы «Русский язык» и «Математика» базового уровня)</a:t>
            </a:r>
            <a:br>
              <a:rPr lang="ru-RU" dirty="0"/>
            </a:br>
            <a:endParaRPr lang="ru-RU" dirty="0"/>
          </a:p>
        </p:txBody>
      </p:sp>
    </p:spTree>
    <p:extLst>
      <p:ext uri="{BB962C8B-B14F-4D97-AF65-F5344CB8AC3E}">
        <p14:creationId xmlns:p14="http://schemas.microsoft.com/office/powerpoint/2010/main" val="3775630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764704"/>
            <a:ext cx="5472607" cy="5616624"/>
          </a:xfrm>
        </p:spPr>
      </p:pic>
    </p:spTree>
    <p:extLst>
      <p:ext uri="{BB962C8B-B14F-4D97-AF65-F5344CB8AC3E}">
        <p14:creationId xmlns:p14="http://schemas.microsoft.com/office/powerpoint/2010/main" val="1896498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1069848"/>
          </a:xfrm>
        </p:spPr>
        <p:txBody>
          <a:bodyPr/>
          <a:lstStyle/>
          <a:p>
            <a:pPr algn="ctr"/>
            <a:r>
              <a:rPr lang="ru-RU" b="1" dirty="0">
                <a:latin typeface="Times New Roman" panose="02020603050405020304" pitchFamily="18" charset="0"/>
                <a:cs typeface="Times New Roman" panose="02020603050405020304" pitchFamily="18" charset="0"/>
              </a:rPr>
              <a:t>Заявление на ГИА-11</a:t>
            </a:r>
          </a:p>
        </p:txBody>
      </p:sp>
      <p:sp>
        <p:nvSpPr>
          <p:cNvPr id="3" name="Прямоугольник 2"/>
          <p:cNvSpPr/>
          <p:nvPr/>
        </p:nvSpPr>
        <p:spPr>
          <a:xfrm>
            <a:off x="457200" y="2136339"/>
            <a:ext cx="8229600" cy="3600986"/>
          </a:xfrm>
          <a:prstGeom prst="rect">
            <a:avLst/>
          </a:prstGeom>
        </p:spPr>
        <p:txBody>
          <a:bodyPr wrap="square">
            <a:spAutoFit/>
          </a:bodyPr>
          <a:lstStyle/>
          <a:p>
            <a:pPr marL="63500" marR="73025" indent="449580" algn="just">
              <a:spcAft>
                <a:spcPts val="0"/>
              </a:spcAft>
            </a:pPr>
            <a:r>
              <a:rPr lang="ru-RU" sz="2800" dirty="0">
                <a:latin typeface="Times New Roman" panose="02020603050405020304" pitchFamily="18" charset="0"/>
                <a:ea typeface="Times New Roman"/>
                <a:cs typeface="Times New Roman" panose="02020603050405020304" pitchFamily="18" charset="0"/>
              </a:rPr>
              <a:t>Подача заявлений на участие в ГИА-11 осуществляется </a:t>
            </a:r>
            <a:r>
              <a:rPr lang="ru-RU" sz="3200" b="1" i="1" dirty="0">
                <a:solidFill>
                  <a:srgbClr val="FF0000"/>
                </a:solidFill>
                <a:latin typeface="Times New Roman" panose="02020603050405020304" pitchFamily="18" charset="0"/>
                <a:ea typeface="Times New Roman"/>
                <a:cs typeface="Times New Roman" panose="02020603050405020304" pitchFamily="18" charset="0"/>
              </a:rPr>
              <a:t>до 01.02.2026 включительно. </a:t>
            </a:r>
            <a:r>
              <a:rPr lang="ru-RU" sz="2800" dirty="0">
                <a:latin typeface="Times New Roman" panose="02020603050405020304" pitchFamily="18" charset="0"/>
                <a:ea typeface="Times New Roman"/>
                <a:cs typeface="Times New Roman" panose="02020603050405020304" pitchFamily="18" charset="0"/>
              </a:rPr>
              <a:t>При</a:t>
            </a:r>
            <a:r>
              <a:rPr lang="ru-RU" sz="2800" spc="5" dirty="0">
                <a:latin typeface="Times New Roman" panose="02020603050405020304" pitchFamily="18" charset="0"/>
                <a:ea typeface="Times New Roman"/>
                <a:cs typeface="Times New Roman" panose="02020603050405020304" pitchFamily="18" charset="0"/>
              </a:rPr>
              <a:t> </a:t>
            </a:r>
            <a:r>
              <a:rPr lang="ru-RU" sz="2800" dirty="0">
                <a:latin typeface="Times New Roman" panose="02020603050405020304" pitchFamily="18" charset="0"/>
                <a:ea typeface="Times New Roman"/>
                <a:cs typeface="Times New Roman" panose="02020603050405020304" pitchFamily="18" charset="0"/>
              </a:rPr>
              <a:t>подаче заявления на участие в ГИА-11 необходимо указать два обязательных предмета: русский язык</a:t>
            </a:r>
            <a:r>
              <a:rPr lang="ru-RU" sz="2800" spc="-285" dirty="0">
                <a:latin typeface="Times New Roman" panose="02020603050405020304" pitchFamily="18" charset="0"/>
                <a:ea typeface="Times New Roman"/>
                <a:cs typeface="Times New Roman" panose="02020603050405020304" pitchFamily="18" charset="0"/>
              </a:rPr>
              <a:t> </a:t>
            </a:r>
            <a:r>
              <a:rPr lang="ru-RU" sz="2800" dirty="0">
                <a:latin typeface="Times New Roman" panose="02020603050405020304" pitchFamily="18" charset="0"/>
                <a:ea typeface="Times New Roman"/>
                <a:cs typeface="Times New Roman" panose="02020603050405020304" pitchFamily="18" charset="0"/>
              </a:rPr>
              <a:t>и математика (базового или профильного уровня), а также предметы по выбору, результаты которых</a:t>
            </a:r>
            <a:r>
              <a:rPr lang="ru-RU" sz="2800" spc="5" dirty="0">
                <a:latin typeface="Times New Roman" panose="02020603050405020304" pitchFamily="18" charset="0"/>
                <a:ea typeface="Times New Roman"/>
                <a:cs typeface="Times New Roman" panose="02020603050405020304" pitchFamily="18" charset="0"/>
              </a:rPr>
              <a:t> </a:t>
            </a:r>
            <a:r>
              <a:rPr lang="ru-RU" sz="2800" dirty="0">
                <a:latin typeface="Times New Roman" panose="02020603050405020304" pitchFamily="18" charset="0"/>
                <a:ea typeface="Times New Roman"/>
                <a:cs typeface="Times New Roman" panose="02020603050405020304" pitchFamily="18" charset="0"/>
              </a:rPr>
              <a:t>необходимы</a:t>
            </a:r>
            <a:r>
              <a:rPr lang="ru-RU" sz="2800" spc="-5" dirty="0">
                <a:latin typeface="Times New Roman" panose="02020603050405020304" pitchFamily="18" charset="0"/>
                <a:ea typeface="Times New Roman"/>
                <a:cs typeface="Times New Roman" panose="02020603050405020304" pitchFamily="18" charset="0"/>
              </a:rPr>
              <a:t> </a:t>
            </a:r>
            <a:r>
              <a:rPr lang="ru-RU" sz="2800" dirty="0">
                <a:latin typeface="Times New Roman" panose="02020603050405020304" pitchFamily="18" charset="0"/>
                <a:ea typeface="Times New Roman"/>
                <a:cs typeface="Times New Roman" panose="02020603050405020304" pitchFamily="18" charset="0"/>
              </a:rPr>
              <a:t>для поступления в</a:t>
            </a:r>
            <a:r>
              <a:rPr lang="ru-RU" sz="2800" spc="-5" dirty="0">
                <a:latin typeface="Times New Roman" panose="02020603050405020304" pitchFamily="18" charset="0"/>
                <a:ea typeface="Times New Roman"/>
                <a:cs typeface="Times New Roman" panose="02020603050405020304" pitchFamily="18" charset="0"/>
              </a:rPr>
              <a:t> </a:t>
            </a:r>
            <a:r>
              <a:rPr lang="ru-RU" sz="2800" dirty="0">
                <a:latin typeface="Times New Roman" panose="02020603050405020304" pitchFamily="18" charset="0"/>
                <a:ea typeface="Times New Roman"/>
                <a:cs typeface="Times New Roman" panose="02020603050405020304" pitchFamily="18" charset="0"/>
              </a:rPr>
              <a:t>высшие учебные</a:t>
            </a:r>
            <a:r>
              <a:rPr lang="ru-RU" sz="2800" spc="-10" dirty="0">
                <a:latin typeface="Times New Roman" panose="02020603050405020304" pitchFamily="18" charset="0"/>
                <a:ea typeface="Times New Roman"/>
                <a:cs typeface="Times New Roman" panose="02020603050405020304" pitchFamily="18" charset="0"/>
              </a:rPr>
              <a:t> </a:t>
            </a:r>
            <a:r>
              <a:rPr lang="ru-RU" sz="2800" dirty="0">
                <a:latin typeface="Times New Roman" panose="02020603050405020304" pitchFamily="18" charset="0"/>
                <a:ea typeface="Times New Roman"/>
                <a:cs typeface="Times New Roman" panose="02020603050405020304" pitchFamily="18" charset="0"/>
              </a:rPr>
              <a:t>заведения.</a:t>
            </a:r>
            <a:endParaRPr lang="ru-RU" sz="2800" dirty="0">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372975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445624" cy="504056"/>
          </a:xfrm>
        </p:spPr>
        <p:txBody>
          <a:bodyPr>
            <a:noAutofit/>
          </a:bodyPr>
          <a:lstStyle/>
          <a:p>
            <a:r>
              <a:rPr lang="ru-RU" sz="3400" b="1" dirty="0">
                <a:latin typeface="Times New Roman" panose="02020603050405020304" pitchFamily="18" charset="0"/>
                <a:cs typeface="Times New Roman" panose="02020603050405020304" pitchFamily="18" charset="0"/>
              </a:rPr>
              <a:t>Предварительный выбор предметов ЕГЭ</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877575888"/>
              </p:ext>
            </p:extLst>
          </p:nvPr>
        </p:nvGraphicFramePr>
        <p:xfrm>
          <a:off x="395536" y="1268760"/>
          <a:ext cx="8065144" cy="5425440"/>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3888680">
                  <a:extLst>
                    <a:ext uri="{9D8B030D-6E8A-4147-A177-3AD203B41FA5}">
                      <a16:colId xmlns:a16="http://schemas.microsoft.com/office/drawing/2014/main" val="20001"/>
                    </a:ext>
                  </a:extLst>
                </a:gridCol>
              </a:tblGrid>
              <a:tr h="390981">
                <a:tc>
                  <a:txBody>
                    <a:bodyPr/>
                    <a:lstStyle/>
                    <a:p>
                      <a:pPr algn="ctr"/>
                      <a:r>
                        <a:rPr lang="ru-RU" sz="2000" dirty="0">
                          <a:solidFill>
                            <a:schemeClr val="tx1"/>
                          </a:solidFill>
                          <a:latin typeface="Times New Roman" panose="02020603050405020304" pitchFamily="18" charset="0"/>
                          <a:cs typeface="Times New Roman" panose="02020603050405020304" pitchFamily="18" charset="0"/>
                        </a:rPr>
                        <a:t>Предмет</a:t>
                      </a:r>
                    </a:p>
                  </a:txBody>
                  <a:tcPr>
                    <a:solidFill>
                      <a:schemeClr val="accent1">
                        <a:lumMod val="40000"/>
                        <a:lumOff val="60000"/>
                      </a:schemeClr>
                    </a:solidFill>
                  </a:tcPr>
                </a:tc>
                <a:tc>
                  <a:txBody>
                    <a:bodyPr/>
                    <a:lstStyle/>
                    <a:p>
                      <a:pPr algn="ctr"/>
                      <a:r>
                        <a:rPr lang="ru-RU" sz="2000" dirty="0">
                          <a:solidFill>
                            <a:schemeClr val="tx1"/>
                          </a:solidFill>
                          <a:latin typeface="Times New Roman" panose="02020603050405020304" pitchFamily="18" charset="0"/>
                          <a:cs typeface="Times New Roman" panose="02020603050405020304" pitchFamily="18" charset="0"/>
                        </a:rPr>
                        <a:t>Кол-во человек</a:t>
                      </a:r>
                    </a:p>
                  </a:txBody>
                  <a:tcPr>
                    <a:solidFill>
                      <a:schemeClr val="accent1">
                        <a:lumMod val="40000"/>
                        <a:lumOff val="60000"/>
                      </a:schemeClr>
                    </a:solidFill>
                  </a:tcPr>
                </a:tc>
                <a:extLst>
                  <a:ext uri="{0D108BD9-81ED-4DB2-BD59-A6C34878D82A}">
                    <a16:rowId xmlns:a16="http://schemas.microsoft.com/office/drawing/2014/main" val="10000"/>
                  </a:ext>
                </a:extLst>
              </a:tr>
              <a:tr h="451132">
                <a:tc>
                  <a:txBody>
                    <a:bodyPr/>
                    <a:lstStyle/>
                    <a:p>
                      <a:r>
                        <a:rPr lang="ru-RU" sz="2000" dirty="0">
                          <a:solidFill>
                            <a:schemeClr val="tx1"/>
                          </a:solidFill>
                          <a:latin typeface="Times New Roman" panose="02020603050405020304" pitchFamily="18" charset="0"/>
                          <a:cs typeface="Times New Roman" panose="02020603050405020304" pitchFamily="18" charset="0"/>
                        </a:rPr>
                        <a:t>Математика (базовый уровень)</a:t>
                      </a:r>
                    </a:p>
                  </a:txBody>
                  <a:tcPr>
                    <a:solidFill>
                      <a:schemeClr val="tx2">
                        <a:lumMod val="20000"/>
                        <a:lumOff val="80000"/>
                      </a:schemeClr>
                    </a:solidFill>
                  </a:tcPr>
                </a:tc>
                <a:tc>
                  <a:txBody>
                    <a:bodyPr/>
                    <a:lstStyle/>
                    <a:p>
                      <a:pPr algn="ctr"/>
                      <a:r>
                        <a:rPr lang="ru-RU" sz="2400" b="1" dirty="0">
                          <a:solidFill>
                            <a:schemeClr val="tx1"/>
                          </a:solidFill>
                          <a:latin typeface="Times New Roman" panose="02020603050405020304" pitchFamily="18" charset="0"/>
                          <a:cs typeface="Times New Roman" panose="02020603050405020304" pitchFamily="18" charset="0"/>
                        </a:rPr>
                        <a:t>27</a:t>
                      </a:r>
                    </a:p>
                  </a:txBody>
                  <a:tcPr>
                    <a:solidFill>
                      <a:schemeClr val="tx2">
                        <a:lumMod val="20000"/>
                        <a:lumOff val="80000"/>
                      </a:schemeClr>
                    </a:solidFill>
                  </a:tcPr>
                </a:tc>
                <a:extLst>
                  <a:ext uri="{0D108BD9-81ED-4DB2-BD59-A6C34878D82A}">
                    <a16:rowId xmlns:a16="http://schemas.microsoft.com/office/drawing/2014/main" val="10001"/>
                  </a:ext>
                </a:extLst>
              </a:tr>
              <a:tr h="451132">
                <a:tc>
                  <a:txBody>
                    <a:bodyPr/>
                    <a:lstStyle/>
                    <a:p>
                      <a:r>
                        <a:rPr lang="ru-RU" sz="2000" dirty="0">
                          <a:solidFill>
                            <a:schemeClr val="tx1"/>
                          </a:solidFill>
                          <a:latin typeface="Times New Roman" panose="02020603050405020304" pitchFamily="18" charset="0"/>
                          <a:cs typeface="Times New Roman" panose="02020603050405020304" pitchFamily="18" charset="0"/>
                        </a:rPr>
                        <a:t>Математика</a:t>
                      </a:r>
                      <a:r>
                        <a:rPr lang="ru-RU" sz="2000" baseline="0" dirty="0">
                          <a:solidFill>
                            <a:schemeClr val="tx1"/>
                          </a:solidFill>
                          <a:latin typeface="Times New Roman" panose="02020603050405020304" pitchFamily="18" charset="0"/>
                          <a:cs typeface="Times New Roman" panose="02020603050405020304" pitchFamily="18" charset="0"/>
                        </a:rPr>
                        <a:t> (профильный уровень)</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pPr algn="ctr"/>
                      <a:r>
                        <a:rPr lang="ru-RU" sz="2400" b="1" dirty="0">
                          <a:solidFill>
                            <a:schemeClr val="tx1"/>
                          </a:solidFill>
                          <a:latin typeface="Times New Roman" panose="02020603050405020304" pitchFamily="18" charset="0"/>
                          <a:cs typeface="Times New Roman" panose="02020603050405020304" pitchFamily="18" charset="0"/>
                        </a:rPr>
                        <a:t>19</a:t>
                      </a:r>
                    </a:p>
                  </a:txBody>
                  <a:tcPr>
                    <a:solidFill>
                      <a:schemeClr val="tx2">
                        <a:lumMod val="20000"/>
                        <a:lumOff val="80000"/>
                      </a:schemeClr>
                    </a:solidFill>
                  </a:tcPr>
                </a:tc>
                <a:extLst>
                  <a:ext uri="{0D108BD9-81ED-4DB2-BD59-A6C34878D82A}">
                    <a16:rowId xmlns:a16="http://schemas.microsoft.com/office/drawing/2014/main" val="10002"/>
                  </a:ext>
                </a:extLst>
              </a:tr>
              <a:tr h="451132">
                <a:tc>
                  <a:txBody>
                    <a:bodyPr/>
                    <a:lstStyle/>
                    <a:p>
                      <a:r>
                        <a:rPr lang="ru-RU" sz="2000" dirty="0">
                          <a:solidFill>
                            <a:schemeClr val="tx1"/>
                          </a:solidFill>
                          <a:latin typeface="Times New Roman" panose="02020603050405020304" pitchFamily="18" charset="0"/>
                          <a:cs typeface="Times New Roman" panose="02020603050405020304" pitchFamily="18" charset="0"/>
                        </a:rPr>
                        <a:t>История </a:t>
                      </a:r>
                    </a:p>
                  </a:txBody>
                  <a:tcPr>
                    <a:solidFill>
                      <a:schemeClr val="tx2">
                        <a:lumMod val="20000"/>
                        <a:lumOff val="80000"/>
                      </a:schemeClr>
                    </a:solidFill>
                  </a:tcPr>
                </a:tc>
                <a:tc>
                  <a:txBody>
                    <a:bodyPr/>
                    <a:lstStyle/>
                    <a:p>
                      <a:pPr algn="ctr"/>
                      <a:r>
                        <a:rPr lang="ru-RU" sz="2400" b="1" dirty="0">
                          <a:solidFill>
                            <a:schemeClr val="tx1"/>
                          </a:solidFill>
                          <a:latin typeface="Times New Roman" panose="02020603050405020304" pitchFamily="18" charset="0"/>
                          <a:cs typeface="Times New Roman" panose="02020603050405020304" pitchFamily="18" charset="0"/>
                        </a:rPr>
                        <a:t>9</a:t>
                      </a:r>
                    </a:p>
                  </a:txBody>
                  <a:tcPr>
                    <a:solidFill>
                      <a:schemeClr val="tx2">
                        <a:lumMod val="20000"/>
                        <a:lumOff val="80000"/>
                      </a:schemeClr>
                    </a:solidFill>
                  </a:tcPr>
                </a:tc>
                <a:extLst>
                  <a:ext uri="{0D108BD9-81ED-4DB2-BD59-A6C34878D82A}">
                    <a16:rowId xmlns:a16="http://schemas.microsoft.com/office/drawing/2014/main" val="10003"/>
                  </a:ext>
                </a:extLst>
              </a:tr>
              <a:tr h="451132">
                <a:tc>
                  <a:txBody>
                    <a:bodyPr/>
                    <a:lstStyle/>
                    <a:p>
                      <a:r>
                        <a:rPr lang="ru-RU" sz="2000" dirty="0">
                          <a:solidFill>
                            <a:schemeClr val="tx1"/>
                          </a:solidFill>
                          <a:latin typeface="Times New Roman" panose="02020603050405020304" pitchFamily="18" charset="0"/>
                          <a:cs typeface="Times New Roman" panose="02020603050405020304" pitchFamily="18" charset="0"/>
                        </a:rPr>
                        <a:t>Обществознание</a:t>
                      </a:r>
                    </a:p>
                  </a:txBody>
                  <a:tcPr>
                    <a:solidFill>
                      <a:schemeClr val="tx2">
                        <a:lumMod val="20000"/>
                        <a:lumOff val="80000"/>
                      </a:schemeClr>
                    </a:solidFill>
                  </a:tcPr>
                </a:tc>
                <a:tc>
                  <a:txBody>
                    <a:bodyPr/>
                    <a:lstStyle/>
                    <a:p>
                      <a:pPr algn="ctr"/>
                      <a:r>
                        <a:rPr lang="ru-RU" sz="2400" b="1" dirty="0">
                          <a:solidFill>
                            <a:schemeClr val="tx1"/>
                          </a:solidFill>
                          <a:latin typeface="Times New Roman" panose="02020603050405020304" pitchFamily="18" charset="0"/>
                          <a:cs typeface="Times New Roman" panose="02020603050405020304" pitchFamily="18" charset="0"/>
                        </a:rPr>
                        <a:t>26</a:t>
                      </a:r>
                    </a:p>
                  </a:txBody>
                  <a:tcPr>
                    <a:solidFill>
                      <a:schemeClr val="tx2">
                        <a:lumMod val="20000"/>
                        <a:lumOff val="80000"/>
                      </a:schemeClr>
                    </a:solidFill>
                  </a:tcPr>
                </a:tc>
                <a:extLst>
                  <a:ext uri="{0D108BD9-81ED-4DB2-BD59-A6C34878D82A}">
                    <a16:rowId xmlns:a16="http://schemas.microsoft.com/office/drawing/2014/main" val="10004"/>
                  </a:ext>
                </a:extLst>
              </a:tr>
              <a:tr h="451132">
                <a:tc>
                  <a:txBody>
                    <a:bodyPr/>
                    <a:lstStyle/>
                    <a:p>
                      <a:r>
                        <a:rPr lang="ru-RU" sz="2000" dirty="0">
                          <a:solidFill>
                            <a:schemeClr val="tx1"/>
                          </a:solidFill>
                          <a:latin typeface="Times New Roman" panose="02020603050405020304" pitchFamily="18" charset="0"/>
                          <a:cs typeface="Times New Roman" panose="02020603050405020304" pitchFamily="18" charset="0"/>
                        </a:rPr>
                        <a:t>Физика</a:t>
                      </a:r>
                    </a:p>
                  </a:txBody>
                  <a:tcPr>
                    <a:solidFill>
                      <a:schemeClr val="tx2">
                        <a:lumMod val="20000"/>
                        <a:lumOff val="80000"/>
                      </a:schemeClr>
                    </a:solidFill>
                  </a:tcPr>
                </a:tc>
                <a:tc>
                  <a:txBody>
                    <a:bodyPr/>
                    <a:lstStyle/>
                    <a:p>
                      <a:pPr algn="ctr"/>
                      <a:r>
                        <a:rPr lang="ru-RU" sz="2400" b="1" dirty="0">
                          <a:solidFill>
                            <a:schemeClr val="tx1"/>
                          </a:solidFill>
                          <a:latin typeface="Times New Roman" panose="02020603050405020304" pitchFamily="18" charset="0"/>
                          <a:cs typeface="Times New Roman" panose="02020603050405020304" pitchFamily="18" charset="0"/>
                        </a:rPr>
                        <a:t>8</a:t>
                      </a:r>
                    </a:p>
                  </a:txBody>
                  <a:tcPr>
                    <a:solidFill>
                      <a:schemeClr val="tx2">
                        <a:lumMod val="20000"/>
                        <a:lumOff val="80000"/>
                      </a:schemeClr>
                    </a:solidFill>
                  </a:tcPr>
                </a:tc>
                <a:extLst>
                  <a:ext uri="{0D108BD9-81ED-4DB2-BD59-A6C34878D82A}">
                    <a16:rowId xmlns:a16="http://schemas.microsoft.com/office/drawing/2014/main" val="10005"/>
                  </a:ext>
                </a:extLst>
              </a:tr>
              <a:tr h="451132">
                <a:tc>
                  <a:txBody>
                    <a:bodyPr/>
                    <a:lstStyle/>
                    <a:p>
                      <a:r>
                        <a:rPr lang="ru-RU" sz="2000" dirty="0">
                          <a:solidFill>
                            <a:schemeClr val="tx1"/>
                          </a:solidFill>
                          <a:latin typeface="Times New Roman" panose="02020603050405020304" pitchFamily="18" charset="0"/>
                          <a:cs typeface="Times New Roman" panose="02020603050405020304" pitchFamily="18" charset="0"/>
                        </a:rPr>
                        <a:t>Химия</a:t>
                      </a:r>
                    </a:p>
                  </a:txBody>
                  <a:tcPr>
                    <a:solidFill>
                      <a:schemeClr val="tx2">
                        <a:lumMod val="20000"/>
                        <a:lumOff val="80000"/>
                      </a:schemeClr>
                    </a:solidFill>
                  </a:tcPr>
                </a:tc>
                <a:tc>
                  <a:txBody>
                    <a:bodyPr/>
                    <a:lstStyle/>
                    <a:p>
                      <a:pPr algn="ctr"/>
                      <a:r>
                        <a:rPr lang="ru-RU" sz="2400" b="1" dirty="0">
                          <a:solidFill>
                            <a:schemeClr val="tx1"/>
                          </a:solidFill>
                          <a:latin typeface="Times New Roman" panose="02020603050405020304" pitchFamily="18" charset="0"/>
                          <a:cs typeface="Times New Roman" panose="02020603050405020304" pitchFamily="18" charset="0"/>
                        </a:rPr>
                        <a:t>5</a:t>
                      </a:r>
                    </a:p>
                  </a:txBody>
                  <a:tcPr>
                    <a:solidFill>
                      <a:schemeClr val="tx2">
                        <a:lumMod val="20000"/>
                        <a:lumOff val="80000"/>
                      </a:schemeClr>
                    </a:solidFill>
                  </a:tcPr>
                </a:tc>
                <a:extLst>
                  <a:ext uri="{0D108BD9-81ED-4DB2-BD59-A6C34878D82A}">
                    <a16:rowId xmlns:a16="http://schemas.microsoft.com/office/drawing/2014/main" val="10006"/>
                  </a:ext>
                </a:extLst>
              </a:tr>
              <a:tr h="451132">
                <a:tc>
                  <a:txBody>
                    <a:bodyPr/>
                    <a:lstStyle/>
                    <a:p>
                      <a:r>
                        <a:rPr lang="ru-RU" sz="2000" dirty="0">
                          <a:solidFill>
                            <a:schemeClr val="tx1"/>
                          </a:solidFill>
                          <a:latin typeface="Times New Roman" panose="02020603050405020304" pitchFamily="18" charset="0"/>
                          <a:cs typeface="Times New Roman" panose="02020603050405020304" pitchFamily="18" charset="0"/>
                        </a:rPr>
                        <a:t>Биология</a:t>
                      </a:r>
                    </a:p>
                  </a:txBody>
                  <a:tcPr>
                    <a:solidFill>
                      <a:schemeClr val="tx2">
                        <a:lumMod val="20000"/>
                        <a:lumOff val="80000"/>
                      </a:schemeClr>
                    </a:solidFill>
                  </a:tcPr>
                </a:tc>
                <a:tc>
                  <a:txBody>
                    <a:bodyPr/>
                    <a:lstStyle/>
                    <a:p>
                      <a:pPr algn="ctr"/>
                      <a:r>
                        <a:rPr lang="ru-RU" sz="2400" b="1" dirty="0">
                          <a:solidFill>
                            <a:schemeClr val="tx1"/>
                          </a:solidFill>
                          <a:latin typeface="Times New Roman" panose="02020603050405020304" pitchFamily="18" charset="0"/>
                          <a:cs typeface="Times New Roman" panose="02020603050405020304" pitchFamily="18" charset="0"/>
                        </a:rPr>
                        <a:t>9</a:t>
                      </a:r>
                    </a:p>
                  </a:txBody>
                  <a:tcPr>
                    <a:solidFill>
                      <a:schemeClr val="tx2">
                        <a:lumMod val="20000"/>
                        <a:lumOff val="80000"/>
                      </a:schemeClr>
                    </a:solidFill>
                  </a:tcPr>
                </a:tc>
                <a:extLst>
                  <a:ext uri="{0D108BD9-81ED-4DB2-BD59-A6C34878D82A}">
                    <a16:rowId xmlns:a16="http://schemas.microsoft.com/office/drawing/2014/main" val="10007"/>
                  </a:ext>
                </a:extLst>
              </a:tr>
              <a:tr h="451132">
                <a:tc>
                  <a:txBody>
                    <a:bodyPr/>
                    <a:lstStyle/>
                    <a:p>
                      <a:r>
                        <a:rPr lang="ru-RU" sz="2000" dirty="0">
                          <a:solidFill>
                            <a:schemeClr val="tx1"/>
                          </a:solidFill>
                          <a:latin typeface="Times New Roman" panose="02020603050405020304" pitchFamily="18" charset="0"/>
                          <a:cs typeface="Times New Roman" panose="02020603050405020304" pitchFamily="18" charset="0"/>
                        </a:rPr>
                        <a:t>Информатика</a:t>
                      </a:r>
                      <a:r>
                        <a:rPr lang="ru-RU" sz="2000" baseline="0" dirty="0">
                          <a:solidFill>
                            <a:schemeClr val="tx1"/>
                          </a:solidFill>
                          <a:latin typeface="Times New Roman" panose="02020603050405020304" pitchFamily="18" charset="0"/>
                          <a:cs typeface="Times New Roman" panose="02020603050405020304" pitchFamily="18" charset="0"/>
                        </a:rPr>
                        <a:t> </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pPr algn="ctr"/>
                      <a:r>
                        <a:rPr lang="ru-RU" sz="2400" b="1" dirty="0">
                          <a:solidFill>
                            <a:schemeClr val="tx1"/>
                          </a:solidFill>
                          <a:latin typeface="Times New Roman" panose="02020603050405020304" pitchFamily="18" charset="0"/>
                          <a:cs typeface="Times New Roman" panose="02020603050405020304" pitchFamily="18" charset="0"/>
                        </a:rPr>
                        <a:t>4</a:t>
                      </a:r>
                    </a:p>
                  </a:txBody>
                  <a:tcPr>
                    <a:solidFill>
                      <a:schemeClr val="tx2">
                        <a:lumMod val="20000"/>
                        <a:lumOff val="80000"/>
                      </a:schemeClr>
                    </a:solidFill>
                  </a:tcPr>
                </a:tc>
                <a:extLst>
                  <a:ext uri="{0D108BD9-81ED-4DB2-BD59-A6C34878D82A}">
                    <a16:rowId xmlns:a16="http://schemas.microsoft.com/office/drawing/2014/main" val="10008"/>
                  </a:ext>
                </a:extLst>
              </a:tr>
              <a:tr h="451132">
                <a:tc>
                  <a:txBody>
                    <a:bodyPr/>
                    <a:lstStyle/>
                    <a:p>
                      <a:r>
                        <a:rPr lang="ru-RU" sz="2000" dirty="0">
                          <a:solidFill>
                            <a:schemeClr val="tx1"/>
                          </a:solidFill>
                          <a:latin typeface="Times New Roman" panose="02020603050405020304" pitchFamily="18" charset="0"/>
                          <a:cs typeface="Times New Roman" panose="02020603050405020304" pitchFamily="18" charset="0"/>
                        </a:rPr>
                        <a:t>Английский</a:t>
                      </a:r>
                      <a:r>
                        <a:rPr lang="ru-RU" sz="2000" baseline="0" dirty="0">
                          <a:solidFill>
                            <a:schemeClr val="tx1"/>
                          </a:solidFill>
                          <a:latin typeface="Times New Roman" panose="02020603050405020304" pitchFamily="18" charset="0"/>
                          <a:cs typeface="Times New Roman" panose="02020603050405020304" pitchFamily="18" charset="0"/>
                        </a:rPr>
                        <a:t> язык</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pPr algn="ctr"/>
                      <a:r>
                        <a:rPr lang="ru-RU" sz="2400" b="1" dirty="0">
                          <a:solidFill>
                            <a:schemeClr val="tx1"/>
                          </a:solidFill>
                          <a:latin typeface="Times New Roman" panose="02020603050405020304" pitchFamily="18" charset="0"/>
                          <a:cs typeface="Times New Roman" panose="02020603050405020304" pitchFamily="18" charset="0"/>
                        </a:rPr>
                        <a:t>4</a:t>
                      </a:r>
                    </a:p>
                  </a:txBody>
                  <a:tcPr>
                    <a:solidFill>
                      <a:schemeClr val="tx2">
                        <a:lumMod val="20000"/>
                        <a:lumOff val="80000"/>
                      </a:schemeClr>
                    </a:solidFill>
                  </a:tcPr>
                </a:tc>
                <a:extLst>
                  <a:ext uri="{0D108BD9-81ED-4DB2-BD59-A6C34878D82A}">
                    <a16:rowId xmlns:a16="http://schemas.microsoft.com/office/drawing/2014/main" val="10009"/>
                  </a:ext>
                </a:extLst>
              </a:tr>
              <a:tr h="451132">
                <a:tc>
                  <a:txBody>
                    <a:bodyPr/>
                    <a:lstStyle/>
                    <a:p>
                      <a:r>
                        <a:rPr lang="ru-RU" sz="2000" dirty="0">
                          <a:solidFill>
                            <a:schemeClr val="tx1"/>
                          </a:solidFill>
                          <a:latin typeface="Times New Roman" panose="02020603050405020304" pitchFamily="18" charset="0"/>
                          <a:cs typeface="Times New Roman" panose="02020603050405020304" pitchFamily="18" charset="0"/>
                        </a:rPr>
                        <a:t>Литература</a:t>
                      </a:r>
                    </a:p>
                  </a:txBody>
                  <a:tcPr>
                    <a:solidFill>
                      <a:schemeClr val="tx2">
                        <a:lumMod val="20000"/>
                        <a:lumOff val="80000"/>
                      </a:schemeClr>
                    </a:solidFill>
                  </a:tcPr>
                </a:tc>
                <a:tc>
                  <a:txBody>
                    <a:bodyPr/>
                    <a:lstStyle/>
                    <a:p>
                      <a:pPr algn="ctr"/>
                      <a:r>
                        <a:rPr lang="ru-RU" sz="2400" b="1" dirty="0">
                          <a:solidFill>
                            <a:schemeClr val="tx1"/>
                          </a:solidFill>
                          <a:latin typeface="Times New Roman" panose="02020603050405020304" pitchFamily="18" charset="0"/>
                          <a:cs typeface="Times New Roman" panose="02020603050405020304" pitchFamily="18" charset="0"/>
                        </a:rPr>
                        <a:t>6</a:t>
                      </a:r>
                    </a:p>
                  </a:txBody>
                  <a:tcPr>
                    <a:solidFill>
                      <a:schemeClr val="tx2">
                        <a:lumMod val="20000"/>
                        <a:lumOff val="80000"/>
                      </a:schemeClr>
                    </a:solidFill>
                  </a:tcPr>
                </a:tc>
                <a:extLst>
                  <a:ext uri="{0D108BD9-81ED-4DB2-BD59-A6C34878D82A}">
                    <a16:rowId xmlns:a16="http://schemas.microsoft.com/office/drawing/2014/main" val="10010"/>
                  </a:ext>
                </a:extLst>
              </a:tr>
              <a:tr h="451132">
                <a:tc>
                  <a:txBody>
                    <a:bodyPr/>
                    <a:lstStyle/>
                    <a:p>
                      <a:r>
                        <a:rPr lang="ru-RU" sz="2000" dirty="0">
                          <a:solidFill>
                            <a:schemeClr val="tx1"/>
                          </a:solidFill>
                          <a:latin typeface="Times New Roman" panose="02020603050405020304" pitchFamily="18" charset="0"/>
                          <a:cs typeface="Times New Roman" panose="02020603050405020304" pitchFamily="18" charset="0"/>
                        </a:rPr>
                        <a:t>География</a:t>
                      </a:r>
                    </a:p>
                  </a:txBody>
                  <a:tcPr>
                    <a:solidFill>
                      <a:schemeClr val="tx2">
                        <a:lumMod val="20000"/>
                        <a:lumOff val="80000"/>
                      </a:schemeClr>
                    </a:solidFill>
                  </a:tcPr>
                </a:tc>
                <a:tc>
                  <a:txBody>
                    <a:bodyPr/>
                    <a:lstStyle/>
                    <a:p>
                      <a:pPr algn="ctr"/>
                      <a:r>
                        <a:rPr lang="ru-RU" sz="2400" b="1" dirty="0">
                          <a:solidFill>
                            <a:schemeClr val="tx1"/>
                          </a:solidFill>
                          <a:latin typeface="Times New Roman" panose="02020603050405020304" pitchFamily="18" charset="0"/>
                          <a:cs typeface="Times New Roman" panose="02020603050405020304" pitchFamily="18" charset="0"/>
                        </a:rPr>
                        <a:t>4</a:t>
                      </a:r>
                    </a:p>
                  </a:txBody>
                  <a:tcPr>
                    <a:solidFill>
                      <a:schemeClr val="tx2">
                        <a:lumMod val="20000"/>
                        <a:lumOff val="8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78571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8229600" cy="720080"/>
          </a:xfrm>
        </p:spPr>
        <p:txBody>
          <a:bodyPr/>
          <a:lstStyle/>
          <a:p>
            <a:pPr algn="ctr"/>
            <a:r>
              <a:rPr lang="ru-RU" b="1" dirty="0">
                <a:latin typeface="Times New Roman" panose="02020603050405020304" pitchFamily="18" charset="0"/>
                <a:cs typeface="Times New Roman" panose="02020603050405020304" pitchFamily="18" charset="0"/>
              </a:rPr>
              <a:t>Диагностические работы</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452724807"/>
              </p:ext>
            </p:extLst>
          </p:nvPr>
        </p:nvGraphicFramePr>
        <p:xfrm>
          <a:off x="395536" y="1772816"/>
          <a:ext cx="8352928" cy="4405986"/>
        </p:xfrm>
        <a:graphic>
          <a:graphicData uri="http://schemas.openxmlformats.org/drawingml/2006/table">
            <a:tbl>
              <a:tblPr>
                <a:tableStyleId>{5C22544A-7EE6-4342-B048-85BDC9FD1C3A}</a:tableStyleId>
              </a:tblPr>
              <a:tblGrid>
                <a:gridCol w="792088">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832396">
                <a:tc>
                  <a:txBody>
                    <a:bodyPr/>
                    <a:lstStyle/>
                    <a:p>
                      <a:pPr algn="ctr">
                        <a:lnSpc>
                          <a:spcPct val="107000"/>
                        </a:lnSpc>
                        <a:spcAft>
                          <a:spcPts val="800"/>
                        </a:spcAft>
                      </a:pPr>
                      <a:r>
                        <a:rPr lang="en-US" sz="1800" b="1" dirty="0" err="1">
                          <a:effectLst/>
                          <a:latin typeface="Times New Roman" panose="02020603050405020304" pitchFamily="18" charset="0"/>
                          <a:cs typeface="Times New Roman" panose="02020603050405020304" pitchFamily="18" charset="0"/>
                        </a:rPr>
                        <a:t>Класс</a:t>
                      </a:r>
                      <a:endParaRPr lang="ru-RU" sz="1800" b="1" dirty="0">
                        <a:effectLst/>
                        <a:latin typeface="Times New Roman" panose="02020603050405020304" pitchFamily="18" charset="0"/>
                        <a:ea typeface="Calibri"/>
                        <a:cs typeface="Times New Roman" panose="02020603050405020304" pitchFamily="18" charset="0"/>
                      </a:endParaRPr>
                    </a:p>
                  </a:txBody>
                  <a:tcPr marL="43081" marR="43081" marT="43081" marB="43081"/>
                </a:tc>
                <a:tc>
                  <a:txBody>
                    <a:bodyPr/>
                    <a:lstStyle/>
                    <a:p>
                      <a:pPr algn="ctr">
                        <a:lnSpc>
                          <a:spcPct val="107000"/>
                        </a:lnSpc>
                        <a:spcAft>
                          <a:spcPts val="800"/>
                        </a:spcAft>
                      </a:pPr>
                      <a:r>
                        <a:rPr lang="en-US" sz="1800" b="1" dirty="0" err="1">
                          <a:effectLst/>
                          <a:latin typeface="Times New Roman" panose="02020603050405020304" pitchFamily="18" charset="0"/>
                          <a:cs typeface="Times New Roman" panose="02020603050405020304" pitchFamily="18" charset="0"/>
                        </a:rPr>
                        <a:t>Дата</a:t>
                      </a:r>
                      <a:endParaRPr lang="ru-RU" sz="1800" b="1" dirty="0">
                        <a:effectLst/>
                        <a:latin typeface="Times New Roman" panose="02020603050405020304" pitchFamily="18" charset="0"/>
                        <a:ea typeface="Calibri"/>
                        <a:cs typeface="Times New Roman" panose="02020603050405020304" pitchFamily="18" charset="0"/>
                      </a:endParaRPr>
                    </a:p>
                  </a:txBody>
                  <a:tcPr marL="43081" marR="43081" marT="43081" marB="43081"/>
                </a:tc>
                <a:tc>
                  <a:txBody>
                    <a:bodyPr/>
                    <a:lstStyle/>
                    <a:p>
                      <a:pPr algn="ctr">
                        <a:lnSpc>
                          <a:spcPct val="107000"/>
                        </a:lnSpc>
                        <a:spcAft>
                          <a:spcPts val="800"/>
                        </a:spcAft>
                      </a:pPr>
                      <a:r>
                        <a:rPr lang="en-US" sz="1800" b="1" dirty="0" err="1">
                          <a:effectLst/>
                          <a:latin typeface="Times New Roman" panose="02020603050405020304" pitchFamily="18" charset="0"/>
                          <a:cs typeface="Times New Roman" panose="02020603050405020304" pitchFamily="18" charset="0"/>
                        </a:rPr>
                        <a:t>Предмет</a:t>
                      </a:r>
                      <a:endParaRPr lang="ru-RU" sz="1800" b="1" dirty="0">
                        <a:effectLst/>
                        <a:latin typeface="Times New Roman" panose="02020603050405020304" pitchFamily="18" charset="0"/>
                        <a:ea typeface="Calibri"/>
                        <a:cs typeface="Times New Roman" panose="02020603050405020304" pitchFamily="18" charset="0"/>
                      </a:endParaRPr>
                    </a:p>
                  </a:txBody>
                  <a:tcPr marL="43081" marR="43081" marT="43081" marB="43081"/>
                </a:tc>
                <a:tc>
                  <a:txBody>
                    <a:bodyPr/>
                    <a:lstStyle/>
                    <a:p>
                      <a:pPr algn="ctr">
                        <a:lnSpc>
                          <a:spcPct val="107000"/>
                        </a:lnSpc>
                        <a:spcAft>
                          <a:spcPts val="800"/>
                        </a:spcAft>
                      </a:pPr>
                      <a:r>
                        <a:rPr lang="ru-RU" sz="1800" b="1" dirty="0">
                          <a:effectLst/>
                          <a:latin typeface="Times New Roman" panose="02020603050405020304" pitchFamily="18" charset="0"/>
                          <a:cs typeface="Times New Roman" panose="02020603050405020304" pitchFamily="18" charset="0"/>
                        </a:rPr>
                        <a:t>Время проведения</a:t>
                      </a:r>
                      <a:endParaRPr lang="ru-RU" sz="1800" b="1" dirty="0">
                        <a:effectLst/>
                        <a:latin typeface="Times New Roman" panose="02020603050405020304" pitchFamily="18" charset="0"/>
                        <a:ea typeface="Calibri"/>
                        <a:cs typeface="Times New Roman" panose="02020603050405020304" pitchFamily="18" charset="0"/>
                      </a:endParaRPr>
                    </a:p>
                  </a:txBody>
                  <a:tcPr marL="8616" marR="8616" marT="8616" marB="8616"/>
                </a:tc>
                <a:extLst>
                  <a:ext uri="{0D108BD9-81ED-4DB2-BD59-A6C34878D82A}">
                    <a16:rowId xmlns:a16="http://schemas.microsoft.com/office/drawing/2014/main" val="10000"/>
                  </a:ext>
                </a:extLst>
              </a:tr>
              <a:tr h="421256">
                <a:tc rowSpan="5">
                  <a:txBody>
                    <a:bodyPr/>
                    <a:lstStyle/>
                    <a:p>
                      <a:pPr algn="ctr">
                        <a:lnSpc>
                          <a:spcPct val="107000"/>
                        </a:lnSpc>
                        <a:spcAft>
                          <a:spcPts val="800"/>
                        </a:spcAft>
                      </a:pPr>
                      <a:r>
                        <a:rPr lang="ru-RU" sz="2800" b="1" dirty="0">
                          <a:effectLst/>
                          <a:latin typeface="Times New Roman" panose="02020603050405020304" pitchFamily="18" charset="0"/>
                          <a:cs typeface="Times New Roman" panose="02020603050405020304" pitchFamily="18" charset="0"/>
                        </a:rPr>
                        <a:t>11а</a:t>
                      </a:r>
                    </a:p>
                    <a:p>
                      <a:pPr algn="ctr">
                        <a:lnSpc>
                          <a:spcPct val="107000"/>
                        </a:lnSpc>
                        <a:spcAft>
                          <a:spcPts val="800"/>
                        </a:spcAft>
                      </a:pPr>
                      <a:r>
                        <a:rPr lang="ru-RU" sz="2800" b="1" dirty="0">
                          <a:effectLst/>
                          <a:latin typeface="Times New Roman" panose="02020603050405020304" pitchFamily="18" charset="0"/>
                          <a:ea typeface="Calibri"/>
                          <a:cs typeface="Times New Roman" panose="02020603050405020304" pitchFamily="18" charset="0"/>
                        </a:rPr>
                        <a:t>11б</a:t>
                      </a:r>
                    </a:p>
                  </a:txBody>
                  <a:tcPr marL="43081" marR="43081" marT="43081" marB="43081" anchor="ctr"/>
                </a:tc>
                <a:tc rowSpan="2">
                  <a:txBody>
                    <a:bodyPr/>
                    <a:lstStyle/>
                    <a:p>
                      <a:pPr algn="ctr">
                        <a:lnSpc>
                          <a:spcPct val="107000"/>
                        </a:lnSpc>
                        <a:spcAft>
                          <a:spcPts val="0"/>
                        </a:spcAft>
                      </a:pPr>
                      <a:r>
                        <a:rPr lang="ru-RU" sz="2400" b="1" i="0" dirty="0">
                          <a:effectLst/>
                          <a:latin typeface="Times New Roman" panose="02020603050405020304" pitchFamily="18" charset="0"/>
                          <a:cs typeface="Times New Roman" panose="02020603050405020304" pitchFamily="18" charset="0"/>
                        </a:rPr>
                        <a:t>11 ноября (вторник)</a:t>
                      </a:r>
                      <a:endParaRPr lang="ru-RU" sz="2400" b="1" i="0" dirty="0">
                        <a:effectLst/>
                        <a:latin typeface="Times New Roman" panose="02020603050405020304" pitchFamily="18" charset="0"/>
                        <a:ea typeface="Calibri"/>
                        <a:cs typeface="Times New Roman" panose="02020603050405020304" pitchFamily="18" charset="0"/>
                      </a:endParaRPr>
                    </a:p>
                  </a:txBody>
                  <a:tcPr marL="43081" marR="43081" marT="43081" marB="43081" anchor="ctr">
                    <a:solidFill>
                      <a:schemeClr val="accent3">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800" dirty="0">
                          <a:effectLst/>
                          <a:latin typeface="Times New Roman" panose="02020603050405020304" pitchFamily="18" charset="0"/>
                          <a:cs typeface="Times New Roman" panose="02020603050405020304" pitchFamily="18" charset="0"/>
                        </a:rPr>
                        <a:t>Математика (базовый уровень)</a:t>
                      </a:r>
                      <a:endParaRPr lang="ru-RU" sz="1800" dirty="0">
                        <a:effectLst/>
                        <a:latin typeface="Times New Roman" panose="02020603050405020304" pitchFamily="18" charset="0"/>
                        <a:ea typeface="Calibri"/>
                        <a:cs typeface="Times New Roman" panose="02020603050405020304" pitchFamily="18" charset="0"/>
                      </a:endParaRPr>
                    </a:p>
                  </a:txBody>
                  <a:tcPr marL="43081" marR="43081" marT="43081" marB="43081" anchor="ctr">
                    <a:solidFill>
                      <a:schemeClr val="accent3">
                        <a:lumMod val="20000"/>
                        <a:lumOff val="80000"/>
                      </a:schemeClr>
                    </a:solidFill>
                  </a:tcPr>
                </a:tc>
                <a:tc rowSpan="2">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5 - 8 урок</a:t>
                      </a:r>
                      <a:endParaRPr lang="ru-RU" sz="1800" dirty="0">
                        <a:effectLst/>
                        <a:latin typeface="Times New Roman" panose="02020603050405020304" pitchFamily="18" charset="0"/>
                        <a:ea typeface="Calibri"/>
                        <a:cs typeface="Times New Roman" panose="02020603050405020304" pitchFamily="18" charset="0"/>
                      </a:endParaRPr>
                    </a:p>
                  </a:txBody>
                  <a:tcPr marL="8616" marR="8616" marT="8616" marB="8616" anchor="ctr">
                    <a:solidFill>
                      <a:schemeClr val="accent3">
                        <a:lumMod val="20000"/>
                        <a:lumOff val="80000"/>
                      </a:schemeClr>
                    </a:solidFill>
                  </a:tcPr>
                </a:tc>
                <a:extLst>
                  <a:ext uri="{0D108BD9-81ED-4DB2-BD59-A6C34878D82A}">
                    <a16:rowId xmlns:a16="http://schemas.microsoft.com/office/drawing/2014/main" val="10001"/>
                  </a:ext>
                </a:extLst>
              </a:tr>
              <a:tr h="421256">
                <a:tc vMerge="1">
                  <a:txBody>
                    <a:bodyPr/>
                    <a:lstStyle/>
                    <a:p>
                      <a:endParaRPr lang="ru-RU"/>
                    </a:p>
                  </a:txBody>
                  <a:tcPr/>
                </a:tc>
                <a:tc vMerge="1">
                  <a:txBody>
                    <a:bodyPr/>
                    <a:lstStyle/>
                    <a:p>
                      <a:endParaRPr lang="ru-RU"/>
                    </a:p>
                  </a:txBody>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800" dirty="0">
                          <a:effectLst/>
                          <a:latin typeface="Times New Roman" panose="02020603050405020304" pitchFamily="18" charset="0"/>
                          <a:cs typeface="Times New Roman" panose="02020603050405020304" pitchFamily="18" charset="0"/>
                        </a:rPr>
                        <a:t>Математика (профильный</a:t>
                      </a:r>
                      <a:r>
                        <a:rPr lang="ru-RU" sz="1800" baseline="0" dirty="0">
                          <a:effectLst/>
                          <a:latin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cs typeface="Times New Roman" panose="02020603050405020304" pitchFamily="18" charset="0"/>
                        </a:rPr>
                        <a:t>уровень)</a:t>
                      </a:r>
                      <a:endParaRPr lang="ru-RU" sz="1800" dirty="0">
                        <a:effectLst/>
                        <a:latin typeface="Times New Roman" panose="02020603050405020304" pitchFamily="18" charset="0"/>
                        <a:ea typeface="Calibri"/>
                        <a:cs typeface="Times New Roman" panose="02020603050405020304" pitchFamily="18" charset="0"/>
                      </a:endParaRPr>
                    </a:p>
                  </a:txBody>
                  <a:tcPr marL="43081" marR="43081" marT="43081" marB="43081" anchor="ctr">
                    <a:solidFill>
                      <a:schemeClr val="accent3">
                        <a:lumMod val="20000"/>
                        <a:lumOff val="80000"/>
                      </a:schemeClr>
                    </a:solidFill>
                  </a:tcPr>
                </a:tc>
                <a:tc vMerge="1">
                  <a:txBody>
                    <a:bodyPr/>
                    <a:lstStyle/>
                    <a:p>
                      <a:endParaRPr lang="ru-RU"/>
                    </a:p>
                  </a:txBody>
                  <a:tcPr/>
                </a:tc>
                <a:extLst>
                  <a:ext uri="{0D108BD9-81ED-4DB2-BD59-A6C34878D82A}">
                    <a16:rowId xmlns:a16="http://schemas.microsoft.com/office/drawing/2014/main" val="3984083782"/>
                  </a:ext>
                </a:extLst>
              </a:tr>
              <a:tr h="1046056">
                <a:tc vMerge="1">
                  <a:txBody>
                    <a:bodyPr/>
                    <a:lstStyle/>
                    <a:p>
                      <a:endParaRPr lang="ru-RU"/>
                    </a:p>
                  </a:txBody>
                  <a:tcPr/>
                </a:tc>
                <a:tc>
                  <a:txBody>
                    <a:bodyPr/>
                    <a:lstStyle/>
                    <a:p>
                      <a:pPr algn="ctr">
                        <a:lnSpc>
                          <a:spcPct val="107000"/>
                        </a:lnSpc>
                        <a:spcAft>
                          <a:spcPts val="0"/>
                        </a:spcAft>
                      </a:pPr>
                      <a:r>
                        <a:rPr lang="ru-RU" sz="2400" b="1" i="0" dirty="0">
                          <a:effectLst/>
                          <a:latin typeface="Times New Roman" panose="02020603050405020304" pitchFamily="18" charset="0"/>
                          <a:cs typeface="Times New Roman" panose="02020603050405020304" pitchFamily="18" charset="0"/>
                        </a:rPr>
                        <a:t>13 ноября (четверг)</a:t>
                      </a:r>
                      <a:endParaRPr lang="ru-RU" sz="2400" b="1" i="0" dirty="0">
                        <a:effectLst/>
                        <a:latin typeface="Times New Roman" panose="02020603050405020304" pitchFamily="18" charset="0"/>
                        <a:ea typeface="Calibri"/>
                        <a:cs typeface="Times New Roman" panose="02020603050405020304" pitchFamily="18" charset="0"/>
                      </a:endParaRPr>
                    </a:p>
                  </a:txBody>
                  <a:tcPr marL="43081" marR="43081" marT="43081" marB="43081"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800" dirty="0">
                          <a:effectLst/>
                          <a:latin typeface="Times New Roman" panose="02020603050405020304" pitchFamily="18" charset="0"/>
                          <a:ea typeface="Calibri"/>
                          <a:cs typeface="Times New Roman" panose="02020603050405020304" pitchFamily="18" charset="0"/>
                        </a:rPr>
                        <a:t>Русский язык</a:t>
                      </a:r>
                    </a:p>
                  </a:txBody>
                  <a:tcPr marL="43081" marR="43081" marT="43081" marB="43081" anchor="ctr"/>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5 – 8  урок</a:t>
                      </a:r>
                      <a:endParaRPr lang="ru-RU" sz="1800" dirty="0">
                        <a:effectLst/>
                        <a:latin typeface="Times New Roman" panose="02020603050405020304" pitchFamily="18" charset="0"/>
                        <a:ea typeface="Calibri"/>
                        <a:cs typeface="Times New Roman" panose="02020603050405020304" pitchFamily="18" charset="0"/>
                      </a:endParaRPr>
                    </a:p>
                  </a:txBody>
                  <a:tcPr marL="8616" marR="8616" marT="8616" marB="8616" anchor="ctr"/>
                </a:tc>
                <a:extLst>
                  <a:ext uri="{0D108BD9-81ED-4DB2-BD59-A6C34878D82A}">
                    <a16:rowId xmlns:a16="http://schemas.microsoft.com/office/drawing/2014/main" val="10002"/>
                  </a:ext>
                </a:extLst>
              </a:tr>
              <a:tr h="550848">
                <a:tc vMerge="1">
                  <a:txBody>
                    <a:bodyPr/>
                    <a:lstStyle/>
                    <a:p>
                      <a:endParaRPr lang="ru-RU"/>
                    </a:p>
                  </a:txBody>
                  <a:tcPr/>
                </a:tc>
                <a:tc>
                  <a:txBody>
                    <a:bodyPr/>
                    <a:lstStyle/>
                    <a:p>
                      <a:pPr algn="ctr">
                        <a:lnSpc>
                          <a:spcPct val="107000"/>
                        </a:lnSpc>
                        <a:spcAft>
                          <a:spcPts val="800"/>
                        </a:spcAft>
                      </a:pPr>
                      <a:r>
                        <a:rPr lang="ru-RU" sz="2400" b="1" i="0" dirty="0">
                          <a:effectLst/>
                          <a:latin typeface="Times New Roman" panose="02020603050405020304" pitchFamily="18" charset="0"/>
                          <a:ea typeface="Calibri"/>
                          <a:cs typeface="Times New Roman" panose="02020603050405020304" pitchFamily="18" charset="0"/>
                        </a:rPr>
                        <a:t>10 декабря (среда)</a:t>
                      </a:r>
                    </a:p>
                  </a:txBody>
                  <a:tcPr marL="43081" marR="43081" marT="43081" marB="43081" anchor="ctr">
                    <a:solidFill>
                      <a:schemeClr val="accent3">
                        <a:lumMod val="20000"/>
                        <a:lumOff val="80000"/>
                      </a:schemeClr>
                    </a:solidFill>
                  </a:tcPr>
                </a:tc>
                <a:tc>
                  <a:txBody>
                    <a:bodyPr/>
                    <a:lstStyle/>
                    <a:p>
                      <a:pPr algn="ctr">
                        <a:lnSpc>
                          <a:spcPct val="107000"/>
                        </a:lnSpc>
                        <a:spcAft>
                          <a:spcPts val="800"/>
                        </a:spcAft>
                      </a:pPr>
                      <a:r>
                        <a:rPr lang="ru-RU" sz="1800" dirty="0">
                          <a:effectLst/>
                          <a:latin typeface="Times New Roman" panose="02020603050405020304" pitchFamily="18" charset="0"/>
                          <a:cs typeface="Times New Roman" panose="02020603050405020304" pitchFamily="18" charset="0"/>
                        </a:rPr>
                        <a:t>Предметы по выбору</a:t>
                      </a:r>
                      <a:endParaRPr lang="ru-RU" sz="1800" dirty="0">
                        <a:effectLst/>
                        <a:latin typeface="Times New Roman" panose="02020603050405020304" pitchFamily="18" charset="0"/>
                        <a:ea typeface="Calibri"/>
                        <a:cs typeface="Times New Roman" panose="02020603050405020304" pitchFamily="18" charset="0"/>
                      </a:endParaRPr>
                    </a:p>
                  </a:txBody>
                  <a:tcPr marL="43081" marR="43081" marT="43081" marB="43081" anchor="ctr">
                    <a:solidFill>
                      <a:schemeClr val="accent3">
                        <a:lumMod val="20000"/>
                        <a:lumOff val="80000"/>
                      </a:schemeClr>
                    </a:solidFill>
                  </a:tcPr>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5 – 8 урок</a:t>
                      </a:r>
                      <a:endParaRPr lang="ru-RU" sz="1800" dirty="0">
                        <a:effectLst/>
                        <a:latin typeface="Times New Roman" panose="02020603050405020304" pitchFamily="18" charset="0"/>
                        <a:ea typeface="Calibri"/>
                        <a:cs typeface="Times New Roman" panose="02020603050405020304" pitchFamily="18" charset="0"/>
                      </a:endParaRPr>
                    </a:p>
                  </a:txBody>
                  <a:tcPr marL="8616" marR="8616" marT="8616" marB="8616" anchor="ctr">
                    <a:solidFill>
                      <a:schemeClr val="accent3">
                        <a:lumMod val="20000"/>
                        <a:lumOff val="80000"/>
                      </a:schemeClr>
                    </a:solidFill>
                  </a:tcPr>
                </a:tc>
                <a:extLst>
                  <a:ext uri="{0D108BD9-81ED-4DB2-BD59-A6C34878D82A}">
                    <a16:rowId xmlns:a16="http://schemas.microsoft.com/office/drawing/2014/main" val="10004"/>
                  </a:ext>
                </a:extLst>
              </a:tr>
              <a:tr h="523028">
                <a:tc vMerge="1">
                  <a:txBody>
                    <a:bodyPr/>
                    <a:lstStyle/>
                    <a:p>
                      <a:endParaRPr lang="ru-RU"/>
                    </a:p>
                  </a:txBody>
                  <a:tcPr/>
                </a:tc>
                <a:tc>
                  <a:txBody>
                    <a:bodyPr/>
                    <a:lstStyle/>
                    <a:p>
                      <a:pPr algn="ctr">
                        <a:lnSpc>
                          <a:spcPct val="107000"/>
                        </a:lnSpc>
                        <a:spcAft>
                          <a:spcPts val="800"/>
                        </a:spcAft>
                      </a:pPr>
                      <a:r>
                        <a:rPr lang="ru-RU" sz="2400" b="1" i="0">
                          <a:effectLst/>
                          <a:latin typeface="Times New Roman" panose="02020603050405020304" pitchFamily="18" charset="0"/>
                          <a:cs typeface="Times New Roman" panose="02020603050405020304" pitchFamily="18" charset="0"/>
                        </a:rPr>
                        <a:t>12 декабря </a:t>
                      </a:r>
                      <a:r>
                        <a:rPr lang="ru-RU" sz="2400" b="1" i="0" dirty="0">
                          <a:effectLst/>
                          <a:latin typeface="Times New Roman" panose="02020603050405020304" pitchFamily="18" charset="0"/>
                          <a:cs typeface="Times New Roman" panose="02020603050405020304" pitchFamily="18" charset="0"/>
                        </a:rPr>
                        <a:t>(пятница)</a:t>
                      </a:r>
                      <a:endParaRPr lang="ru-RU" sz="2400" b="1" i="0" dirty="0">
                        <a:effectLst/>
                        <a:latin typeface="Times New Roman" panose="02020603050405020304" pitchFamily="18" charset="0"/>
                        <a:ea typeface="Calibri"/>
                        <a:cs typeface="Times New Roman" panose="02020603050405020304" pitchFamily="18" charset="0"/>
                      </a:endParaRPr>
                    </a:p>
                  </a:txBody>
                  <a:tcPr marL="43081" marR="43081" marT="43081" marB="43081" anchor="ctr"/>
                </a:tc>
                <a:tc>
                  <a:txBody>
                    <a:bodyPr/>
                    <a:lstStyle/>
                    <a:p>
                      <a:pPr algn="ctr">
                        <a:lnSpc>
                          <a:spcPct val="107000"/>
                        </a:lnSpc>
                        <a:spcAft>
                          <a:spcPts val="800"/>
                        </a:spcAft>
                      </a:pPr>
                      <a:r>
                        <a:rPr lang="ru-RU" sz="1800" dirty="0">
                          <a:effectLst/>
                          <a:latin typeface="Times New Roman" panose="02020603050405020304" pitchFamily="18" charset="0"/>
                          <a:cs typeface="Times New Roman" panose="02020603050405020304" pitchFamily="18" charset="0"/>
                        </a:rPr>
                        <a:t>Предметы по выбору</a:t>
                      </a:r>
                      <a:endParaRPr lang="ru-RU" sz="1800" dirty="0">
                        <a:effectLst/>
                        <a:latin typeface="Times New Roman" panose="02020603050405020304" pitchFamily="18" charset="0"/>
                        <a:ea typeface="Calibri"/>
                        <a:cs typeface="Times New Roman" panose="02020603050405020304" pitchFamily="18" charset="0"/>
                      </a:endParaRPr>
                    </a:p>
                  </a:txBody>
                  <a:tcPr marL="43081" marR="43081" marT="43081" marB="43081" anchor="ctr"/>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5 - 8 урок</a:t>
                      </a:r>
                      <a:endParaRPr lang="ru-RU" sz="1800" dirty="0">
                        <a:effectLst/>
                        <a:latin typeface="Times New Roman" panose="02020603050405020304" pitchFamily="18" charset="0"/>
                        <a:ea typeface="Calibri"/>
                        <a:cs typeface="Times New Roman" panose="02020603050405020304" pitchFamily="18" charset="0"/>
                      </a:endParaRPr>
                    </a:p>
                  </a:txBody>
                  <a:tcPr marL="8616" marR="8616" marT="8616" marB="8616"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81449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1066800"/>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Информационные ресурсы по вопросам ГИА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306925789"/>
              </p:ext>
            </p:extLst>
          </p:nvPr>
        </p:nvGraphicFramePr>
        <p:xfrm>
          <a:off x="457200" y="2249488"/>
          <a:ext cx="8435280" cy="3817620"/>
        </p:xfrm>
        <a:graphic>
          <a:graphicData uri="http://schemas.openxmlformats.org/drawingml/2006/table">
            <a:tbl>
              <a:tblPr firstRow="1" bandRow="1">
                <a:tableStyleId>{5C22544A-7EE6-4342-B048-85BDC9FD1C3A}</a:tableStyleId>
              </a:tblPr>
              <a:tblGrid>
                <a:gridCol w="4906888">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tblGrid>
              <a:tr h="370840">
                <a:tc>
                  <a:txBody>
                    <a:bodyPr/>
                    <a:lstStyle/>
                    <a:p>
                      <a:pPr algn="ctr" fontAlgn="auto"/>
                      <a:r>
                        <a:rPr lang="ru-RU" b="1" dirty="0" err="1">
                          <a:solidFill>
                            <a:schemeClr val="tx1"/>
                          </a:solidFill>
                          <a:effectLst/>
                        </a:rPr>
                        <a:t>Рособрнадзор</a:t>
                      </a:r>
                      <a:endParaRPr lang="ru-RU" dirty="0">
                        <a:solidFill>
                          <a:schemeClr val="tx1"/>
                        </a:solidFill>
                        <a:effectLst/>
                      </a:endParaRPr>
                    </a:p>
                  </a:txBody>
                  <a:tcPr marL="31750" marR="31750" marT="31750" marB="31750" anchor="ctr">
                    <a:solidFill>
                      <a:schemeClr val="accent1">
                        <a:lumMod val="20000"/>
                        <a:lumOff val="80000"/>
                      </a:schemeClr>
                    </a:solidFill>
                  </a:tcPr>
                </a:tc>
                <a:tc>
                  <a:txBody>
                    <a:bodyPr/>
                    <a:lstStyle/>
                    <a:p>
                      <a:pPr algn="ctr" fontAlgn="auto"/>
                      <a:r>
                        <a:rPr lang="en-US" b="1" u="none" strike="noStrike" dirty="0">
                          <a:solidFill>
                            <a:schemeClr val="tx1"/>
                          </a:solidFill>
                          <a:effectLst/>
                          <a:hlinkClick r:id="rId2"/>
                        </a:rPr>
                        <a:t>http://obrnadzor.gov.ru</a:t>
                      </a:r>
                      <a:r>
                        <a:rPr lang="en-US" b="1" dirty="0">
                          <a:solidFill>
                            <a:schemeClr val="tx1"/>
                          </a:solidFill>
                          <a:effectLst/>
                        </a:rPr>
                        <a:t>/  </a:t>
                      </a:r>
                    </a:p>
                  </a:txBody>
                  <a:tcPr marL="31750" marR="31750" marT="31750" marB="31750" anchor="ct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algn="ctr" fontAlgn="auto"/>
                      <a:r>
                        <a:rPr lang="ru-RU" b="1" dirty="0">
                          <a:solidFill>
                            <a:schemeClr val="tx1"/>
                          </a:solidFill>
                          <a:effectLst/>
                        </a:rPr>
                        <a:t>Официальный информационный</a:t>
                      </a:r>
                      <a:r>
                        <a:rPr lang="ru-RU" b="1" baseline="0" dirty="0">
                          <a:solidFill>
                            <a:schemeClr val="tx1"/>
                          </a:solidFill>
                          <a:effectLst/>
                        </a:rPr>
                        <a:t> портал ЕГЭ</a:t>
                      </a:r>
                      <a:endParaRPr lang="ru-RU" b="1" dirty="0">
                        <a:solidFill>
                          <a:schemeClr val="tx1"/>
                        </a:solidFill>
                        <a:effectLst/>
                      </a:endParaRPr>
                    </a:p>
                  </a:txBody>
                  <a:tcPr marL="31750" marR="31750" marT="31750" marB="31750" anchor="ctr">
                    <a:solidFill>
                      <a:schemeClr val="accent1">
                        <a:lumMod val="20000"/>
                        <a:lumOff val="80000"/>
                      </a:schemeClr>
                    </a:solidFill>
                  </a:tcPr>
                </a:tc>
                <a:tc>
                  <a:txBody>
                    <a:bodyPr/>
                    <a:lstStyle/>
                    <a:p>
                      <a:pPr algn="ctr" fontAlgn="auto"/>
                      <a:r>
                        <a:rPr lang="en-US" b="1" dirty="0">
                          <a:solidFill>
                            <a:schemeClr val="tx1"/>
                          </a:solidFill>
                          <a:effectLst/>
                          <a:hlinkClick r:id="rId3"/>
                        </a:rPr>
                        <a:t>https://checkege.rustest.ru/</a:t>
                      </a:r>
                      <a:endParaRPr lang="ru-RU" b="1" dirty="0">
                        <a:solidFill>
                          <a:schemeClr val="tx1"/>
                        </a:solidFill>
                        <a:effectLst/>
                      </a:endParaRPr>
                    </a:p>
                    <a:p>
                      <a:pPr algn="ctr" fontAlgn="auto"/>
                      <a:endParaRPr lang="ru-RU" b="1" dirty="0">
                        <a:solidFill>
                          <a:schemeClr val="tx1"/>
                        </a:solidFill>
                        <a:effectLst/>
                      </a:endParaRPr>
                    </a:p>
                  </a:txBody>
                  <a:tcPr marL="31750" marR="31750" marT="31750" marB="31750" anchor="ctr">
                    <a:solidFill>
                      <a:schemeClr val="accent1">
                        <a:lumMod val="20000"/>
                        <a:lumOff val="80000"/>
                      </a:schemeClr>
                    </a:solidFill>
                  </a:tcPr>
                </a:tc>
                <a:extLst>
                  <a:ext uri="{0D108BD9-81ED-4DB2-BD59-A6C34878D82A}">
                    <a16:rowId xmlns:a16="http://schemas.microsoft.com/office/drawing/2014/main" val="10001"/>
                  </a:ext>
                </a:extLst>
              </a:tr>
              <a:tr h="370840">
                <a:tc>
                  <a:txBody>
                    <a:bodyPr/>
                    <a:lstStyle/>
                    <a:p>
                      <a:pPr algn="ctr"/>
                      <a:r>
                        <a:rPr kumimoji="0" lang="ru-RU" b="1" i="0" kern="1200" dirty="0">
                          <a:solidFill>
                            <a:schemeClr val="dk1"/>
                          </a:solidFill>
                          <a:effectLst/>
                          <a:latin typeface="+mn-lt"/>
                          <a:ea typeface="+mn-ea"/>
                          <a:cs typeface="+mn-cs"/>
                        </a:rPr>
                        <a:t>Федеральный институт педагогических измерений (ФИПИ)</a:t>
                      </a:r>
                      <a:endParaRPr lang="ru-RU" dirty="0"/>
                    </a:p>
                  </a:txBody>
                  <a:tcPr anchor="ctr"/>
                </a:tc>
                <a:tc>
                  <a:txBody>
                    <a:bodyPr/>
                    <a:lstStyle/>
                    <a:p>
                      <a:pPr algn="ctr"/>
                      <a:r>
                        <a:rPr kumimoji="0" lang="en-US" b="1" i="0" u="none" strike="noStrike" kern="1200" dirty="0">
                          <a:solidFill>
                            <a:schemeClr val="tx1"/>
                          </a:solidFill>
                          <a:effectLst/>
                          <a:latin typeface="+mn-lt"/>
                          <a:ea typeface="+mn-ea"/>
                          <a:cs typeface="+mn-cs"/>
                          <a:hlinkClick r:id="rId4"/>
                        </a:rPr>
                        <a:t>http://www.fipi.ru/</a:t>
                      </a:r>
                      <a:r>
                        <a:rPr kumimoji="0" lang="en-US" b="1" i="0" kern="1200" dirty="0">
                          <a:solidFill>
                            <a:schemeClr val="tx1"/>
                          </a:solidFill>
                          <a:effectLst/>
                          <a:latin typeface="+mn-lt"/>
                          <a:ea typeface="+mn-ea"/>
                          <a:cs typeface="+mn-cs"/>
                        </a:rPr>
                        <a:t> </a:t>
                      </a:r>
                      <a:endParaRPr lang="ru-RU" b="1" dirty="0">
                        <a:solidFill>
                          <a:schemeClr val="tx1"/>
                        </a:solidFill>
                      </a:endParaRPr>
                    </a:p>
                  </a:txBody>
                  <a:tcPr anchor="ctr"/>
                </a:tc>
                <a:extLst>
                  <a:ext uri="{0D108BD9-81ED-4DB2-BD59-A6C34878D82A}">
                    <a16:rowId xmlns:a16="http://schemas.microsoft.com/office/drawing/2014/main" val="10002"/>
                  </a:ext>
                </a:extLst>
              </a:tr>
              <a:tr h="370840">
                <a:tc>
                  <a:txBody>
                    <a:bodyPr/>
                    <a:lstStyle/>
                    <a:p>
                      <a:pPr algn="ctr"/>
                      <a:r>
                        <a:rPr kumimoji="0" lang="ru-RU" b="1" i="0" kern="1200" dirty="0">
                          <a:solidFill>
                            <a:schemeClr val="dk1"/>
                          </a:solidFill>
                          <a:effectLst/>
                          <a:latin typeface="+mn-lt"/>
                          <a:ea typeface="+mn-ea"/>
                          <a:cs typeface="+mn-cs"/>
                        </a:rPr>
                        <a:t>Федеральный центр тестирования (ФЦТ)</a:t>
                      </a:r>
                      <a:endParaRPr lang="ru-RU" dirty="0"/>
                    </a:p>
                  </a:txBody>
                  <a:tcPr anchor="ctr"/>
                </a:tc>
                <a:tc>
                  <a:txBody>
                    <a:bodyPr/>
                    <a:lstStyle/>
                    <a:p>
                      <a:pPr algn="ctr" fontAlgn="auto"/>
                      <a:r>
                        <a:rPr lang="en-US" b="1" u="none" strike="noStrike" dirty="0">
                          <a:solidFill>
                            <a:schemeClr val="tx1"/>
                          </a:solidFill>
                          <a:effectLst/>
                          <a:hlinkClick r:id="rId5"/>
                        </a:rPr>
                        <a:t>http://www.rustest.ru</a:t>
                      </a:r>
                      <a:r>
                        <a:rPr lang="en-US" b="1" dirty="0">
                          <a:solidFill>
                            <a:schemeClr val="tx1"/>
                          </a:solidFill>
                          <a:effectLst/>
                        </a:rPr>
                        <a:t> </a:t>
                      </a:r>
                    </a:p>
                  </a:txBody>
                  <a:tcPr marL="31750" marR="31750" marT="31750" marB="31750" anchor="ctr"/>
                </a:tc>
                <a:extLst>
                  <a:ext uri="{0D108BD9-81ED-4DB2-BD59-A6C34878D82A}">
                    <a16:rowId xmlns:a16="http://schemas.microsoft.com/office/drawing/2014/main" val="10003"/>
                  </a:ext>
                </a:extLst>
              </a:tr>
              <a:tr h="370840">
                <a:tc>
                  <a:txBody>
                    <a:bodyPr/>
                    <a:lstStyle/>
                    <a:p>
                      <a:pPr algn="ctr"/>
                      <a:r>
                        <a:rPr kumimoji="0" lang="ru-RU" b="1" i="0" kern="1200" dirty="0">
                          <a:solidFill>
                            <a:schemeClr val="dk1"/>
                          </a:solidFill>
                          <a:effectLst/>
                          <a:latin typeface="+mn-lt"/>
                          <a:ea typeface="+mn-ea"/>
                          <a:cs typeface="+mn-cs"/>
                        </a:rPr>
                        <a:t>Министерство образования и науки Нижегородской области</a:t>
                      </a: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dirty="0">
                          <a:solidFill>
                            <a:schemeClr val="tx1"/>
                          </a:solidFill>
                          <a:effectLst/>
                          <a:latin typeface="+mn-lt"/>
                          <a:ea typeface="+mn-ea"/>
                          <a:cs typeface="+mn-cs"/>
                          <a:hlinkClick r:id="rId6"/>
                        </a:rPr>
                        <a:t>https://new-minobr.government-nnov.ru/</a:t>
                      </a:r>
                      <a:r>
                        <a:rPr kumimoji="0" lang="en-US" b="1" i="0" kern="1200" dirty="0">
                          <a:solidFill>
                            <a:schemeClr val="tx1"/>
                          </a:solidFill>
                          <a:effectLst/>
                          <a:latin typeface="+mn-lt"/>
                          <a:ea typeface="+mn-ea"/>
                          <a:cs typeface="+mn-cs"/>
                        </a:rPr>
                        <a:t> </a:t>
                      </a:r>
                      <a:endParaRPr lang="ru-RU" b="1" dirty="0">
                        <a:solidFill>
                          <a:schemeClr val="tx1"/>
                        </a:solidFill>
                      </a:endParaRPr>
                    </a:p>
                  </a:txBody>
                  <a:tcPr anchor="ctr"/>
                </a:tc>
                <a:extLst>
                  <a:ext uri="{0D108BD9-81ED-4DB2-BD59-A6C34878D82A}">
                    <a16:rowId xmlns:a16="http://schemas.microsoft.com/office/drawing/2014/main" val="10004"/>
                  </a:ext>
                </a:extLst>
              </a:tr>
              <a:tr h="370840">
                <a:tc>
                  <a:txBody>
                    <a:bodyPr/>
                    <a:lstStyle/>
                    <a:p>
                      <a:pPr algn="ctr"/>
                      <a:r>
                        <a:rPr kumimoji="0" lang="ru-RU" b="1" i="0" kern="1200" dirty="0">
                          <a:solidFill>
                            <a:schemeClr val="dk1"/>
                          </a:solidFill>
                          <a:effectLst/>
                          <a:latin typeface="+mn-lt"/>
                          <a:ea typeface="+mn-ea"/>
                          <a:cs typeface="+mn-cs"/>
                        </a:rPr>
                        <a:t>Нижегородский институт развития образования</a:t>
                      </a:r>
                      <a:endParaRPr lang="ru-RU" dirty="0"/>
                    </a:p>
                  </a:txBody>
                  <a:tcPr anchor="ctr"/>
                </a:tc>
                <a:tc>
                  <a:txBody>
                    <a:bodyPr/>
                    <a:lstStyle/>
                    <a:p>
                      <a:pPr algn="ctr"/>
                      <a:r>
                        <a:rPr kumimoji="0" lang="en-US" b="1" i="0" u="none" strike="noStrike" kern="1200" dirty="0">
                          <a:solidFill>
                            <a:schemeClr val="dk1"/>
                          </a:solidFill>
                          <a:effectLst/>
                          <a:latin typeface="+mn-lt"/>
                          <a:ea typeface="+mn-ea"/>
                          <a:cs typeface="+mn-cs"/>
                          <a:hlinkClick r:id="rId7"/>
                        </a:rPr>
                        <a:t>http://www.niro.nnov.ru</a:t>
                      </a:r>
                      <a:r>
                        <a:rPr kumimoji="0" lang="ru-RU" b="1" i="0" u="none" strike="noStrike" kern="1200" dirty="0">
                          <a:solidFill>
                            <a:schemeClr val="dk1"/>
                          </a:solidFill>
                          <a:effectLst/>
                          <a:latin typeface="+mn-lt"/>
                          <a:ea typeface="+mn-ea"/>
                          <a:cs typeface="+mn-cs"/>
                          <a:hlinkClick r:id="rId7"/>
                        </a:rPr>
                        <a:t>/</a:t>
                      </a:r>
                      <a:endParaRPr kumimoji="0" lang="ru-RU" b="1" i="0" u="none" strike="noStrike" kern="1200" dirty="0">
                        <a:solidFill>
                          <a:schemeClr val="dk1"/>
                        </a:solidFill>
                        <a:effectLst/>
                        <a:latin typeface="+mn-lt"/>
                        <a:ea typeface="+mn-ea"/>
                        <a:cs typeface="+mn-cs"/>
                      </a:endParaRPr>
                    </a:p>
                    <a:p>
                      <a:pPr algn="ctr"/>
                      <a:endParaRPr kumimoji="0" lang="ru-RU" b="1"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07320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556792"/>
            <a:ext cx="7488832" cy="4401205"/>
          </a:xfrm>
          <a:prstGeom prst="rect">
            <a:avLst/>
          </a:prstGeom>
        </p:spPr>
        <p:txBody>
          <a:bodyPr wrap="square">
            <a:spAutoFit/>
          </a:bodyPr>
          <a:lstStyle/>
          <a:p>
            <a:pPr algn="ctr"/>
            <a:r>
              <a:rPr lang="ru-RU" sz="4400" b="1" dirty="0">
                <a:latin typeface="Times New Roman" panose="02020603050405020304" pitchFamily="18" charset="0"/>
                <a:cs typeface="Times New Roman" panose="02020603050405020304" pitchFamily="18" charset="0"/>
              </a:rPr>
              <a:t>Консультации по вопросам ГИА заместитель директора</a:t>
            </a:r>
          </a:p>
          <a:p>
            <a:pPr algn="ctr"/>
            <a:r>
              <a:rPr lang="ru-RU" sz="4400" b="1" dirty="0">
                <a:latin typeface="Times New Roman" panose="02020603050405020304" pitchFamily="18" charset="0"/>
                <a:cs typeface="Times New Roman" panose="02020603050405020304" pitchFamily="18" charset="0"/>
              </a:rPr>
              <a:t> </a:t>
            </a:r>
            <a:r>
              <a:rPr lang="ru-RU" sz="4800" b="1" dirty="0">
                <a:latin typeface="Times New Roman" panose="02020603050405020304" pitchFamily="18" charset="0"/>
                <a:cs typeface="Times New Roman" panose="02020603050405020304" pitchFamily="18" charset="0"/>
              </a:rPr>
              <a:t>Шаманина Светлана Андреевна </a:t>
            </a:r>
            <a:endParaRPr lang="ru-RU" sz="4400" b="1" dirty="0">
              <a:latin typeface="Times New Roman" panose="02020603050405020304" pitchFamily="18" charset="0"/>
              <a:cs typeface="Times New Roman" panose="02020603050405020304" pitchFamily="18" charset="0"/>
            </a:endParaRPr>
          </a:p>
          <a:p>
            <a:pPr algn="ctr"/>
            <a:r>
              <a:rPr lang="ru-RU" sz="4400" b="1" dirty="0">
                <a:latin typeface="Times New Roman" panose="02020603050405020304" pitchFamily="18" charset="0"/>
                <a:cs typeface="Times New Roman" panose="02020603050405020304" pitchFamily="18" charset="0"/>
              </a:rPr>
              <a:t>234-2-123</a:t>
            </a:r>
          </a:p>
          <a:p>
            <a:pPr algn="ctr"/>
            <a:r>
              <a:rPr lang="en-US" sz="4400" b="1" dirty="0">
                <a:latin typeface="Times New Roman" panose="02020603050405020304" pitchFamily="18" charset="0"/>
                <a:cs typeface="Times New Roman" panose="02020603050405020304" pitchFamily="18" charset="0"/>
              </a:rPr>
              <a:t>s123_nn@mail.52gov.ru</a:t>
            </a:r>
            <a:endParaRPr lang="ru-RU"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75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5616624"/>
          </a:xfrm>
        </p:spPr>
        <p:txBody>
          <a:bodyPr>
            <a:normAutofit fontScale="90000"/>
          </a:bodyPr>
          <a:lstStyle/>
          <a:p>
            <a:pPr algn="ctr"/>
            <a:r>
              <a:rPr lang="ru-RU" sz="3600" b="1" dirty="0"/>
              <a:t>Математика базовая </a:t>
            </a:r>
            <a:r>
              <a:rPr lang="ru-RU" sz="3600" dirty="0"/>
              <a:t>– ЕГЭ, результаты которого признаются в</a:t>
            </a:r>
            <a:br>
              <a:rPr lang="ru-RU" sz="3600" dirty="0"/>
            </a:br>
            <a:r>
              <a:rPr lang="ru-RU" sz="3600" dirty="0"/>
              <a:t>качестве результатов ГИА (для получения аттестата).</a:t>
            </a:r>
            <a:br>
              <a:rPr lang="ru-RU" sz="3600" dirty="0"/>
            </a:br>
            <a:br>
              <a:rPr lang="ru-RU" sz="3600" dirty="0"/>
            </a:br>
            <a:r>
              <a:rPr lang="ru-RU" sz="3600" b="1" dirty="0"/>
              <a:t>М</a:t>
            </a:r>
            <a:r>
              <a:rPr lang="ru-RU" sz="3600" b="1" u="sng" dirty="0"/>
              <a:t>атематика профильная </a:t>
            </a:r>
            <a:r>
              <a:rPr lang="ru-RU" sz="3600" dirty="0"/>
              <a:t>– ЕГЭ, результаты которого признаются в качестве результатов ГИА (для получения аттестата), а также в качестве результатов вступительных испытаний по математике при приёме в ВУЗ.</a:t>
            </a:r>
          </a:p>
        </p:txBody>
      </p:sp>
    </p:spTree>
    <p:extLst>
      <p:ext uri="{BB962C8B-B14F-4D97-AF65-F5344CB8AC3E}">
        <p14:creationId xmlns:p14="http://schemas.microsoft.com/office/powerpoint/2010/main" val="206301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1656184"/>
          </a:xfrm>
        </p:spPr>
        <p:txBody>
          <a:bodyPr>
            <a:normAutofit fontScale="90000"/>
          </a:bodyPr>
          <a:lstStyle/>
          <a:p>
            <a:pPr algn="ctr"/>
            <a:br>
              <a:rPr lang="ru-RU" sz="4400" b="1" dirty="0">
                <a:latin typeface="Times New Roman" pitchFamily="18" charset="0"/>
                <a:cs typeface="Times New Roman" pitchFamily="18" charset="0"/>
              </a:rPr>
            </a:br>
            <a:r>
              <a:rPr lang="ru-RU" b="1" dirty="0">
                <a:solidFill>
                  <a:srgbClr val="E20000"/>
                </a:solidFill>
                <a:latin typeface="Bureausans-Bold"/>
              </a:rPr>
              <a:t>Уровень ЕГЭ по</a:t>
            </a:r>
            <a:br>
              <a:rPr lang="ru-RU" b="1" dirty="0">
                <a:solidFill>
                  <a:srgbClr val="E20000"/>
                </a:solidFill>
                <a:latin typeface="Bureausans-Bold"/>
              </a:rPr>
            </a:br>
            <a:r>
              <a:rPr lang="ru-RU" b="1" dirty="0">
                <a:solidFill>
                  <a:srgbClr val="E20000"/>
                </a:solidFill>
                <a:latin typeface="Bureausans-Bold"/>
              </a:rPr>
              <a:t>математике можно изменить                      (п.13 Порядка)</a:t>
            </a:r>
            <a:br>
              <a:rPr lang="ru-RU" dirty="0"/>
            </a:br>
            <a:endParaRPr lang="ru-RU" dirty="0"/>
          </a:p>
        </p:txBody>
      </p:sp>
      <p:sp>
        <p:nvSpPr>
          <p:cNvPr id="3" name="Объект 2"/>
          <p:cNvSpPr>
            <a:spLocks noGrp="1"/>
          </p:cNvSpPr>
          <p:nvPr>
            <p:ph idx="1"/>
          </p:nvPr>
        </p:nvSpPr>
        <p:spPr>
          <a:xfrm>
            <a:off x="457200" y="2564904"/>
            <a:ext cx="8229600" cy="3024336"/>
          </a:xfrm>
        </p:spPr>
        <p:txBody>
          <a:bodyPr>
            <a:normAutofit/>
          </a:bodyPr>
          <a:lstStyle/>
          <a:p>
            <a:pPr marL="109728" indent="0" algn="ctr">
              <a:buNone/>
            </a:pPr>
            <a:r>
              <a:rPr lang="ru-RU" sz="4400" b="1" dirty="0">
                <a:latin typeface="Bureausans-Bold"/>
              </a:rPr>
              <a:t>Уважительные причины не нужны. Подайте заявление в ГЭК за две недели до экзамена</a:t>
            </a:r>
            <a:endParaRPr lang="ru-RU" sz="4400" dirty="0"/>
          </a:p>
        </p:txBody>
      </p:sp>
    </p:spTree>
    <p:extLst>
      <p:ext uri="{BB962C8B-B14F-4D97-AF65-F5344CB8AC3E}">
        <p14:creationId xmlns:p14="http://schemas.microsoft.com/office/powerpoint/2010/main" val="4162783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92696"/>
            <a:ext cx="8712968" cy="1224136"/>
          </a:xfrm>
        </p:spPr>
        <p:txBody>
          <a:bodyPr>
            <a:normAutofit/>
          </a:bodyPr>
          <a:lstStyle/>
          <a:p>
            <a:pPr algn="ctr"/>
            <a:r>
              <a:rPr lang="ru-RU" sz="3200" b="1" dirty="0">
                <a:latin typeface="Times New Roman" pitchFamily="18" charset="0"/>
                <a:cs typeface="Times New Roman" pitchFamily="18" charset="0"/>
              </a:rPr>
              <a:t>Особенности организации ГИА для учащихся с ОВЗ, инвалидов, детей-инвалидов</a:t>
            </a:r>
          </a:p>
        </p:txBody>
      </p:sp>
      <p:sp>
        <p:nvSpPr>
          <p:cNvPr id="3" name="Объект 2"/>
          <p:cNvSpPr>
            <a:spLocks noGrp="1"/>
          </p:cNvSpPr>
          <p:nvPr>
            <p:ph idx="1"/>
          </p:nvPr>
        </p:nvSpPr>
        <p:spPr>
          <a:xfrm>
            <a:off x="467544" y="2060848"/>
            <a:ext cx="8352928" cy="4320480"/>
          </a:xfrm>
        </p:spPr>
        <p:txBody>
          <a:bodyPr>
            <a:normAutofit fontScale="25000" lnSpcReduction="20000"/>
          </a:bodyPr>
          <a:lstStyle/>
          <a:p>
            <a:pPr marL="0" indent="0" algn="just">
              <a:buNone/>
            </a:pPr>
            <a:r>
              <a:rPr lang="ru-RU" sz="3200" dirty="0">
                <a:latin typeface="Times New Roman" pitchFamily="18" charset="0"/>
                <a:cs typeface="Times New Roman" pitchFamily="18" charset="0"/>
              </a:rPr>
              <a:t>	</a:t>
            </a:r>
            <a:r>
              <a:rPr lang="ru-RU" sz="9600" dirty="0">
                <a:latin typeface="Times New Roman" pitchFamily="18" charset="0"/>
                <a:cs typeface="Times New Roman" pitchFamily="18" charset="0"/>
              </a:rPr>
              <a:t>Для участников с ОВЗ, детей-инвалидов и инвалидов организация и проведение экзаменов осуществляется с учетом состояния их здоровья, особенностей психофизического развития.    </a:t>
            </a:r>
          </a:p>
          <a:p>
            <a:pPr marL="0" indent="0" algn="just">
              <a:buNone/>
            </a:pPr>
            <a:r>
              <a:rPr lang="ru-RU" sz="9600" dirty="0">
                <a:latin typeface="Times New Roman" pitchFamily="18" charset="0"/>
                <a:cs typeface="Times New Roman" pitchFamily="18" charset="0"/>
              </a:rPr>
              <a:t>	Для создания условий и (или) специальных условий при проведении ГИА-11 и (или) итогового сочинения (изложения) участникам ГИА-11 с ограниченными возможностями здоровья, детям-инвалидам или инвалидам, и (или) их родителям (законным представителям) необходимо при подаче заявления предоставить: </a:t>
            </a:r>
            <a:r>
              <a:rPr lang="ru-RU" sz="11200" b="1" u="sng" dirty="0">
                <a:latin typeface="Times New Roman" pitchFamily="18" charset="0"/>
                <a:cs typeface="Times New Roman" pitchFamily="18" charset="0"/>
              </a:rPr>
              <a:t>справку МСЭ об установлении инвалидности и (или) заключение ПМПК о создании условий при проведении ГИА.</a:t>
            </a:r>
          </a:p>
          <a:p>
            <a:pPr marL="0" indent="0">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48638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704"/>
            <a:ext cx="8568952" cy="1728192"/>
          </a:xfrm>
        </p:spPr>
        <p:txBody>
          <a:bodyPr>
            <a:noAutofit/>
          </a:bodyPr>
          <a:lstStyle/>
          <a:p>
            <a:pPr algn="ctr"/>
            <a:r>
              <a:rPr lang="ru-RU" sz="2400" b="1" dirty="0"/>
              <a:t>Наличие справки, подтверждающей инвалидность (для детей-инвалидов и инвалидов) или копии заключения ПМПК о создании условий при проведении ГИА (для участников с ОВЗ) обеспечивает участнику ГИА-11:</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533677701"/>
              </p:ext>
            </p:extLst>
          </p:nvPr>
        </p:nvGraphicFramePr>
        <p:xfrm>
          <a:off x="755576" y="2492896"/>
          <a:ext cx="7560840" cy="3960495"/>
        </p:xfrm>
        <a:graphic>
          <a:graphicData uri="http://schemas.openxmlformats.org/drawingml/2006/table">
            <a:tbl>
              <a:tblPr firstRow="1" bandRow="1">
                <a:tableStyleId>{5C22544A-7EE6-4342-B048-85BDC9FD1C3A}</a:tableStyleId>
              </a:tblPr>
              <a:tblGrid>
                <a:gridCol w="7560840">
                  <a:extLst>
                    <a:ext uri="{9D8B030D-6E8A-4147-A177-3AD203B41FA5}">
                      <a16:colId xmlns:a16="http://schemas.microsoft.com/office/drawing/2014/main" val="20000"/>
                    </a:ext>
                  </a:extLst>
                </a:gridCol>
              </a:tblGrid>
              <a:tr h="664083">
                <a:tc>
                  <a:txBody>
                    <a:bodyPr/>
                    <a:lstStyle/>
                    <a:p>
                      <a:pPr algn="ctr"/>
                      <a:r>
                        <a:rPr lang="ru-RU" b="1" dirty="0">
                          <a:solidFill>
                            <a:schemeClr val="tx1"/>
                          </a:solidFill>
                          <a:latin typeface="Times New Roman" pitchFamily="18" charset="0"/>
                          <a:cs typeface="Times New Roman" pitchFamily="18" charset="0"/>
                        </a:rPr>
                        <a:t>изменение формы сдачи экзаменов (ГВЭ), проведение ГВЭ в устной форме (по желанию)</a:t>
                      </a:r>
                    </a:p>
                  </a:txBody>
                  <a:tcPr>
                    <a:solidFill>
                      <a:schemeClr val="bg2"/>
                    </a:solidFill>
                  </a:tcPr>
                </a:tc>
                <a:extLst>
                  <a:ext uri="{0D108BD9-81ED-4DB2-BD59-A6C34878D82A}">
                    <a16:rowId xmlns:a16="http://schemas.microsoft.com/office/drawing/2014/main" val="10000"/>
                  </a:ext>
                </a:extLst>
              </a:tr>
              <a:tr h="664083">
                <a:tc>
                  <a:txBody>
                    <a:bodyPr/>
                    <a:lstStyle/>
                    <a:p>
                      <a:pPr algn="ctr"/>
                      <a:r>
                        <a:rPr lang="ru-RU" b="1" dirty="0">
                          <a:latin typeface="Times New Roman" pitchFamily="18" charset="0"/>
                          <a:cs typeface="Times New Roman" pitchFamily="18" charset="0"/>
                        </a:rPr>
                        <a:t>увеличение продолжительности итогового сочинения (изложения) на 1,5 часа</a:t>
                      </a:r>
                    </a:p>
                  </a:txBody>
                  <a:tcPr/>
                </a:tc>
                <a:extLst>
                  <a:ext uri="{0D108BD9-81ED-4DB2-BD59-A6C34878D82A}">
                    <a16:rowId xmlns:a16="http://schemas.microsoft.com/office/drawing/2014/main" val="10001"/>
                  </a:ext>
                </a:extLst>
              </a:tr>
              <a:tr h="616052">
                <a:tc>
                  <a:txBody>
                    <a:bodyPr/>
                    <a:lstStyle/>
                    <a:p>
                      <a:pPr algn="ctr"/>
                      <a:r>
                        <a:rPr lang="ru-RU" b="1" dirty="0">
                          <a:latin typeface="Times New Roman" pitchFamily="18" charset="0"/>
                          <a:cs typeface="Times New Roman" pitchFamily="18" charset="0"/>
                        </a:rPr>
                        <a:t>увеличение продолжительности экзаменов по соответствующим учебным предметам на 1,5 часа</a:t>
                      </a:r>
                    </a:p>
                  </a:txBody>
                  <a:tcPr/>
                </a:tc>
                <a:extLst>
                  <a:ext uri="{0D108BD9-81ED-4DB2-BD59-A6C34878D82A}">
                    <a16:rowId xmlns:a16="http://schemas.microsoft.com/office/drawing/2014/main" val="10002"/>
                  </a:ext>
                </a:extLst>
              </a:tr>
              <a:tr h="664083">
                <a:tc>
                  <a:txBody>
                    <a:bodyPr/>
                    <a:lstStyle/>
                    <a:p>
                      <a:pPr algn="ctr"/>
                      <a:r>
                        <a:rPr lang="ru-RU" b="1" dirty="0">
                          <a:latin typeface="Times New Roman" pitchFamily="18" charset="0"/>
                          <a:cs typeface="Times New Roman" pitchFamily="18" charset="0"/>
                        </a:rPr>
                        <a:t>увеличение продолжительности ЕГЭ по иностранным языкам (раздел «Говорение») - на 30 минут)</a:t>
                      </a:r>
                    </a:p>
                  </a:txBody>
                  <a:tcPr/>
                </a:tc>
                <a:extLst>
                  <a:ext uri="{0D108BD9-81ED-4DB2-BD59-A6C34878D82A}">
                    <a16:rowId xmlns:a16="http://schemas.microsoft.com/office/drawing/2014/main" val="10003"/>
                  </a:ext>
                </a:extLst>
              </a:tr>
              <a:tr h="664083">
                <a:tc>
                  <a:txBody>
                    <a:bodyPr/>
                    <a:lstStyle/>
                    <a:p>
                      <a:pPr algn="ctr"/>
                      <a:r>
                        <a:rPr lang="ru-RU" b="1" dirty="0">
                          <a:latin typeface="Times New Roman" pitchFamily="18" charset="0"/>
                          <a:cs typeface="Times New Roman" pitchFamily="18" charset="0"/>
                        </a:rPr>
                        <a:t>организация питания и перерывов для проведения необходимых лечебных и профилактических мероприятий (при необходимости)</a:t>
                      </a:r>
                    </a:p>
                  </a:txBody>
                  <a:tcPr/>
                </a:tc>
                <a:extLst>
                  <a:ext uri="{0D108BD9-81ED-4DB2-BD59-A6C34878D82A}">
                    <a16:rowId xmlns:a16="http://schemas.microsoft.com/office/drawing/2014/main" val="10004"/>
                  </a:ext>
                </a:extLst>
              </a:tr>
              <a:tr h="664083">
                <a:tc>
                  <a:txBody>
                    <a:bodyPr/>
                    <a:lstStyle/>
                    <a:p>
                      <a:pPr algn="ctr"/>
                      <a:r>
                        <a:rPr lang="ru-RU" b="1" dirty="0">
                          <a:latin typeface="Times New Roman" pitchFamily="18" charset="0"/>
                          <a:cs typeface="Times New Roman" pitchFamily="18" charset="0"/>
                        </a:rPr>
                        <a:t> беспрепятственный доступ в аудиторию, иные помещения; аудитория на первом этаже при отсутствии лифтов</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7573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568952" cy="1080120"/>
          </a:xfrm>
        </p:spPr>
        <p:txBody>
          <a:bodyPr>
            <a:noAutofit/>
          </a:bodyPr>
          <a:lstStyle/>
          <a:p>
            <a:pPr algn="ctr"/>
            <a:r>
              <a:rPr lang="ru-RU" sz="2000" b="1" dirty="0">
                <a:latin typeface="Times New Roman" panose="02020603050405020304" pitchFamily="18" charset="0"/>
                <a:cs typeface="Times New Roman" panose="02020603050405020304" pitchFamily="18" charset="0"/>
              </a:rPr>
              <a:t>Наличие копии заключения ПМПК о создании условий при проведении ГИА дополнительно обеспечивает участнику ГИА-11 создание следующих специальных условий проведения экзамена: </a:t>
            </a:r>
          </a:p>
        </p:txBody>
      </p:sp>
      <p:graphicFrame>
        <p:nvGraphicFramePr>
          <p:cNvPr id="3" name="Таблица 2"/>
          <p:cNvGraphicFramePr>
            <a:graphicFrameLocks noGrp="1"/>
          </p:cNvGraphicFramePr>
          <p:nvPr>
            <p:extLst>
              <p:ext uri="{D42A27DB-BD31-4B8C-83A1-F6EECF244321}">
                <p14:modId xmlns:p14="http://schemas.microsoft.com/office/powerpoint/2010/main" val="1769998236"/>
              </p:ext>
            </p:extLst>
          </p:nvPr>
        </p:nvGraphicFramePr>
        <p:xfrm>
          <a:off x="323528" y="1628800"/>
          <a:ext cx="8496944" cy="4847113"/>
        </p:xfrm>
        <a:graphic>
          <a:graphicData uri="http://schemas.openxmlformats.org/drawingml/2006/table">
            <a:tbl>
              <a:tblPr firstRow="1" bandRow="1">
                <a:tableStyleId>{5C22544A-7EE6-4342-B048-85BDC9FD1C3A}</a:tableStyleId>
              </a:tblPr>
              <a:tblGrid>
                <a:gridCol w="8496944">
                  <a:extLst>
                    <a:ext uri="{9D8B030D-6E8A-4147-A177-3AD203B41FA5}">
                      <a16:colId xmlns:a16="http://schemas.microsoft.com/office/drawing/2014/main" val="20000"/>
                    </a:ext>
                  </a:extLst>
                </a:gridCol>
              </a:tblGrid>
              <a:tr h="625993">
                <a:tc>
                  <a: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присутствие ассистента, привлечение при необходимости ассистента-</a:t>
                      </a:r>
                      <a:r>
                        <a:rPr lang="ru-RU" sz="1800" b="1" dirty="0" err="1">
                          <a:solidFill>
                            <a:schemeClr val="tx1"/>
                          </a:solidFill>
                          <a:latin typeface="Times New Roman" panose="02020603050405020304" pitchFamily="18" charset="0"/>
                          <a:cs typeface="Times New Roman" panose="02020603050405020304" pitchFamily="18" charset="0"/>
                        </a:rPr>
                        <a:t>сурдопереводчика</a:t>
                      </a:r>
                      <a:r>
                        <a:rPr lang="ru-RU" sz="1800" b="1" dirty="0">
                          <a:solidFill>
                            <a:schemeClr val="tx1"/>
                          </a:solidFill>
                          <a:latin typeface="Times New Roman" panose="02020603050405020304" pitchFamily="18" charset="0"/>
                          <a:cs typeface="Times New Roman" panose="02020603050405020304" pitchFamily="18" charset="0"/>
                        </a:rPr>
                        <a:t> (для глухих и слабослышащих участников ГИА-11)</a:t>
                      </a:r>
                    </a:p>
                  </a:txBody>
                  <a:tcPr>
                    <a:solidFill>
                      <a:schemeClr val="bg1">
                        <a:lumMod val="95000"/>
                      </a:schemeClr>
                    </a:solidFill>
                  </a:tcPr>
                </a:tc>
                <a:extLst>
                  <a:ext uri="{0D108BD9-81ED-4DB2-BD59-A6C34878D82A}">
                    <a16:rowId xmlns:a16="http://schemas.microsoft.com/office/drawing/2014/main" val="10000"/>
                  </a:ext>
                </a:extLst>
              </a:tr>
              <a:tr h="625993">
                <a:tc>
                  <a:txBody>
                    <a:bodyPr/>
                    <a:lstStyle/>
                    <a:p>
                      <a:pPr algn="ctr"/>
                      <a:r>
                        <a:rPr lang="ru-RU" sz="1800" b="1" dirty="0">
                          <a:latin typeface="Times New Roman" panose="02020603050405020304" pitchFamily="18" charset="0"/>
                          <a:cs typeface="Times New Roman" panose="02020603050405020304" pitchFamily="18" charset="0"/>
                        </a:rPr>
                        <a:t>выполнение письменной экзаменационной работы на компьютере                                 (по желанию)</a:t>
                      </a:r>
                      <a:endParaRPr lang="ru-RU"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57710">
                <a:tc>
                  <a:txBody>
                    <a:bodyPr/>
                    <a:lstStyle/>
                    <a:p>
                      <a:pPr algn="ctr"/>
                      <a:r>
                        <a:rPr lang="ru-RU" sz="1800" b="1" dirty="0">
                          <a:latin typeface="Times New Roman" panose="02020603050405020304" pitchFamily="18" charset="0"/>
                          <a:cs typeface="Times New Roman" panose="02020603050405020304" pitchFamily="18" charset="0"/>
                        </a:rPr>
                        <a:t>обеспечение аудиторий увеличительными устройствами </a:t>
                      </a:r>
                      <a:endParaRPr lang="ru-RU"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625993">
                <a:tc>
                  <a:txBody>
                    <a:bodyPr/>
                    <a:lstStyle/>
                    <a:p>
                      <a:pPr algn="ctr"/>
                      <a:r>
                        <a:rPr lang="ru-RU" sz="1800" b="1" dirty="0">
                          <a:latin typeface="Times New Roman" panose="02020603050405020304" pitchFamily="18" charset="0"/>
                          <a:cs typeface="Times New Roman" panose="02020603050405020304" pitchFamily="18" charset="0"/>
                        </a:rPr>
                        <a:t>индивидуальное равномерное освещение не менее 300 люкс                                            (для слабовидящих участников ГИА-11)</a:t>
                      </a:r>
                      <a:endParaRPr lang="ru-RU"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57710">
                <a:tc>
                  <a:txBody>
                    <a:bodyPr/>
                    <a:lstStyle/>
                    <a:p>
                      <a:pPr algn="ctr"/>
                      <a:r>
                        <a:rPr lang="ru-RU" sz="1800" b="1" dirty="0">
                          <a:latin typeface="Times New Roman" panose="02020603050405020304" pitchFamily="18" charset="0"/>
                          <a:cs typeface="Times New Roman" panose="02020603050405020304" pitchFamily="18" charset="0"/>
                        </a:rPr>
                        <a:t>копирование экзаменационных материалов в увеличенном размере</a:t>
                      </a:r>
                      <a:endParaRPr lang="ru-RU"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625993">
                <a:tc>
                  <a:txBody>
                    <a:bodyPr/>
                    <a:lstStyle/>
                    <a:p>
                      <a:pPr algn="ctr"/>
                      <a:r>
                        <a:rPr lang="ru-RU" sz="1800" b="1" dirty="0">
                          <a:latin typeface="Times New Roman" panose="02020603050405020304" pitchFamily="18" charset="0"/>
                          <a:cs typeface="Times New Roman" panose="02020603050405020304" pitchFamily="18" charset="0"/>
                        </a:rPr>
                        <a:t>-оформление экзаменационных материалов рельефно-точечным                               шрифтом Брайля;</a:t>
                      </a:r>
                      <a:endParaRPr lang="ru-RU"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625993">
                <a:tc>
                  <a:txBody>
                    <a:bodyPr/>
                    <a:lstStyle/>
                    <a:p>
                      <a:pPr algn="ctr"/>
                      <a:r>
                        <a:rPr lang="ru-RU" sz="1800" b="1" dirty="0">
                          <a:latin typeface="Times New Roman" panose="02020603050405020304" pitchFamily="18" charset="0"/>
                          <a:cs typeface="Times New Roman" panose="02020603050405020304" pitchFamily="18" charset="0"/>
                        </a:rPr>
                        <a:t>-обеспечение индивидуальной и (или) коллективной                              звукоусиливающей аппаратурой; </a:t>
                      </a:r>
                      <a:endParaRPr lang="ru-RU"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357710">
                <a:tc>
                  <a:txBody>
                    <a:bodyPr/>
                    <a:lstStyle/>
                    <a:p>
                      <a:pPr algn="ctr"/>
                      <a:r>
                        <a:rPr lang="ru-RU" sz="1800" b="1" dirty="0">
                          <a:latin typeface="Times New Roman" panose="02020603050405020304" pitchFamily="18" charset="0"/>
                          <a:cs typeface="Times New Roman" panose="02020603050405020304" pitchFamily="18" charset="0"/>
                        </a:rPr>
                        <a:t>-организация ППЭ на дому/на базе медицинской организации</a:t>
                      </a:r>
                      <a:endParaRPr lang="ru-RU"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r h="549433">
                <a:tc>
                  <a:txBody>
                    <a:bodyPr/>
                    <a:lstStyle/>
                    <a:p>
                      <a:pPr algn="ctr"/>
                      <a:r>
                        <a:rPr lang="ru-RU" sz="1800" b="1" dirty="0">
                          <a:latin typeface="Times New Roman" panose="02020603050405020304" pitchFamily="18" charset="0"/>
                          <a:cs typeface="Times New Roman" panose="02020603050405020304" pitchFamily="18" charset="0"/>
                        </a:rPr>
                        <a:t>использование необходимых технических средств для выполнения заданий</a:t>
                      </a:r>
                      <a:endParaRPr lang="ru-RU"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691978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2148</TotalTime>
  <Words>2262</Words>
  <Application>Microsoft Office PowerPoint</Application>
  <PresentationFormat>Экран (4:3)</PresentationFormat>
  <Paragraphs>295</Paragraphs>
  <Slides>49</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49</vt:i4>
      </vt:variant>
    </vt:vector>
  </HeadingPairs>
  <TitlesOfParts>
    <vt:vector size="58" baseType="lpstr">
      <vt:lpstr>Arial</vt:lpstr>
      <vt:lpstr>Bureausans-Bold</vt:lpstr>
      <vt:lpstr>Calibri</vt:lpstr>
      <vt:lpstr>Georgia</vt:lpstr>
      <vt:lpstr>Times New Roman</vt:lpstr>
      <vt:lpstr>Trebuchet MS</vt:lpstr>
      <vt:lpstr>Wingdings</vt:lpstr>
      <vt:lpstr>Wingdings 2</vt:lpstr>
      <vt:lpstr>Городская</vt:lpstr>
      <vt:lpstr>Организация и проведение государственной итоговой аттестации по образовательным программам среднего общего образования в 2026 году</vt:lpstr>
      <vt:lpstr>Нормативные правовые документы, регламентирующие проведение ГИА</vt:lpstr>
      <vt:lpstr>Формы проведения ГИА в 2026 году</vt:lpstr>
      <vt:lpstr> Предметы </vt:lpstr>
      <vt:lpstr>Математика базовая – ЕГЭ, результаты которого признаются в качестве результатов ГИА (для получения аттестата).  Математика профильная – ЕГЭ, результаты которого признаются в качестве результатов ГИА (для получения аттестата), а также в качестве результатов вступительных испытаний по математике при приёме в ВУЗ.</vt:lpstr>
      <vt:lpstr> Уровень ЕГЭ по математике можно изменить                      (п.13 Порядка) </vt:lpstr>
      <vt:lpstr>Особенности организации ГИА для учащихся с ОВЗ, инвалидов, детей-инвалидов</vt:lpstr>
      <vt:lpstr>Наличие справки, подтверждающей инвалидность (для детей-инвалидов и инвалидов) или копии заключения ПМПК о создании условий при проведении ГИА (для участников с ОВЗ) обеспечивает участнику ГИА-11:</vt:lpstr>
      <vt:lpstr>Наличие копии заключения ПМПК о создании условий при проведении ГИА дополнительно обеспечивает участнику ГИА-11 создание следующих специальных условий проведения экзамена: </vt:lpstr>
      <vt:lpstr>Допуск к ГИА</vt:lpstr>
      <vt:lpstr>ИТОГОВОЕ СОЧИНЕНИЕ (ИЗЛОЖЕНИЕ)</vt:lpstr>
      <vt:lpstr>Презентация PowerPoint</vt:lpstr>
      <vt:lpstr>Получение аттестата</vt:lpstr>
      <vt:lpstr>ИТОГОВЫЕ ОЦЕНКИ</vt:lpstr>
      <vt:lpstr>  Отметка по математике выставляется как среднее арифметическое годовых отметок за 10 и 11 класс по алгебре и началам математического анализа, геометрии и вероятности и статистике.  Выставляются оценки за все курсы по выбору на уровне среднего общего образования, изучение которых длилось не менее 64 часов. </vt:lpstr>
      <vt:lpstr>Получение аттестата</vt:lpstr>
      <vt:lpstr>Продолжительность проведения ЕГЭ в 2026 году</vt:lpstr>
      <vt:lpstr>Дополнительные материалы, разрешенные для использования на экзамене</vt:lpstr>
      <vt:lpstr>Дополнительные материалы, разрешенные для использования на экзамене</vt:lpstr>
      <vt:lpstr>Презентация PowerPoint</vt:lpstr>
      <vt:lpstr>Презентация PowerPoint</vt:lpstr>
      <vt:lpstr>ЕГЭ по информатике</vt:lpstr>
      <vt:lpstr>Сроки проведения ГИА </vt:lpstr>
      <vt:lpstr> Опубликованы проекты расписания ЕГЭ, ОГЭ и ГВЭ на 2026 год </vt:lpstr>
      <vt:lpstr>Когда проверят работы</vt:lpstr>
      <vt:lpstr>Когда проверят работы</vt:lpstr>
      <vt:lpstr>Когда опубликуют результаты</vt:lpstr>
      <vt:lpstr>Порядок проведения ГИА</vt:lpstr>
      <vt:lpstr>Осуществление видеонаблюдения в помещениях ППЭ</vt:lpstr>
      <vt:lpstr>Презентация PowerPoint</vt:lpstr>
      <vt:lpstr>Презентация PowerPoint</vt:lpstr>
      <vt:lpstr>Повторная сдача ГИА</vt:lpstr>
      <vt:lpstr>Повторная сдача ГИА в дополнительный период</vt:lpstr>
      <vt:lpstr>Презентация PowerPoint</vt:lpstr>
      <vt:lpstr>8, 9 июля 2026 года</vt:lpstr>
      <vt:lpstr>Презентация PowerPoint</vt:lpstr>
      <vt:lpstr>Презентация PowerPoint</vt:lpstr>
      <vt:lpstr>Презентация PowerPoint</vt:lpstr>
      <vt:lpstr>Срок действия результатов ЕГЭ</vt:lpstr>
      <vt:lpstr>Минимальное количество баллов для получения аттестата (2026)</vt:lpstr>
      <vt:lpstr>Презентация PowerPoint</vt:lpstr>
      <vt:lpstr>Медаль «За особые успехи в учении»              I степени</vt:lpstr>
      <vt:lpstr>Медаль «За особые успехи в учении»              II степени</vt:lpstr>
      <vt:lpstr>Презентация PowerPoint</vt:lpstr>
      <vt:lpstr>Заявление на ГИА-11</vt:lpstr>
      <vt:lpstr>Предварительный выбор предметов ЕГЭ</vt:lpstr>
      <vt:lpstr>Диагностические работы</vt:lpstr>
      <vt:lpstr>Информационные ресурсы по вопросам ГИА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Государственная итоговая аттестация по образовательным программам среднего общего образования в 2023 году</dc:title>
  <dc:creator>Шаманина С А</dc:creator>
  <cp:lastModifiedBy>User</cp:lastModifiedBy>
  <cp:revision>293</cp:revision>
  <cp:lastPrinted>2024-11-11T11:11:30Z</cp:lastPrinted>
  <dcterms:created xsi:type="dcterms:W3CDTF">2022-11-01T10:06:12Z</dcterms:created>
  <dcterms:modified xsi:type="dcterms:W3CDTF">2025-11-07T08:09:18Z</dcterms:modified>
</cp:coreProperties>
</file>